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Arial Black" panose="020B0A04020102020204" pitchFamily="34" charset="0"/>
      <p:regular r:id="rId10"/>
      <p:bold r:id="rId11"/>
    </p:embeddedFont>
    <p:embeddedFont>
      <p:font typeface="Work Sans" panose="020B0604020202020204" charset="0"/>
      <p:regular r:id="rId12"/>
      <p:bold r:id="rId13"/>
      <p:italic r:id="rId14"/>
      <p:boldItalic r:id="rId15"/>
    </p:embeddedFont>
    <p:embeddedFont>
      <p:font typeface="Open Sans"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Space Grotesk"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bijXXPrtvONgl/Dm+cEa9ORoE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uts-global.org/indo-pacific-forum.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04801" y="0"/>
            <a:ext cx="12192000" cy="25148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8296B0"/>
              </a:buClr>
              <a:buSzPts val="4000"/>
              <a:buFont typeface="Arial Black"/>
              <a:buNone/>
            </a:pPr>
            <a:r>
              <a:rPr lang="en-US" sz="4000" b="1" dirty="0">
                <a:solidFill>
                  <a:srgbClr val="8296B0"/>
                </a:solidFill>
                <a:latin typeface="Arial Black"/>
                <a:ea typeface="Arial Black"/>
                <a:cs typeface="Arial Black"/>
                <a:sym typeface="Arial Black"/>
              </a:rPr>
              <a:t>India’s Indo-Pacific Strategy: Does India need a formal approach?</a:t>
            </a:r>
            <a:endParaRPr dirty="0"/>
          </a:p>
        </p:txBody>
      </p:sp>
      <p:sp>
        <p:nvSpPr>
          <p:cNvPr id="85" name="Google Shape;85;p1"/>
          <p:cNvSpPr txBox="1">
            <a:spLocks noGrp="1"/>
          </p:cNvSpPr>
          <p:nvPr>
            <p:ph type="subTitle" idx="1"/>
          </p:nvPr>
        </p:nvSpPr>
        <p:spPr>
          <a:xfrm>
            <a:off x="86702" y="2514880"/>
            <a:ext cx="1884140" cy="240583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00"/>
              <a:buNone/>
            </a:pPr>
            <a:r>
              <a:rPr lang="en-US" sz="2200" dirty="0">
                <a:latin typeface="Arial Black"/>
                <a:ea typeface="Arial Black"/>
                <a:cs typeface="Arial Black"/>
                <a:sym typeface="Arial Black"/>
              </a:rPr>
              <a:t>Exploring Strategy, Outlook, and Policy</a:t>
            </a:r>
            <a:endParaRPr sz="2200" dirty="0">
              <a:latin typeface="Arial Black"/>
              <a:ea typeface="Arial Black"/>
              <a:cs typeface="Arial Black"/>
              <a:sym typeface="Arial Black"/>
            </a:endParaRPr>
          </a:p>
        </p:txBody>
      </p:sp>
      <p:pic>
        <p:nvPicPr>
          <p:cNvPr id="86" name="Google Shape;86;p1"/>
          <p:cNvPicPr preferRelativeResize="0"/>
          <p:nvPr/>
        </p:nvPicPr>
        <p:blipFill rotWithShape="1">
          <a:blip r:embed="rId3">
            <a:alphaModFix/>
          </a:blip>
          <a:srcRect/>
          <a:stretch/>
        </p:blipFill>
        <p:spPr>
          <a:xfrm>
            <a:off x="157723" y="5967842"/>
            <a:ext cx="1599359" cy="664490"/>
          </a:xfrm>
          <a:prstGeom prst="rect">
            <a:avLst/>
          </a:prstGeom>
          <a:noFill/>
          <a:ln>
            <a:noFill/>
          </a:ln>
        </p:spPr>
      </p:pic>
      <p:sp>
        <p:nvSpPr>
          <p:cNvPr id="87" name="Google Shape;87;p1"/>
          <p:cNvSpPr/>
          <p:nvPr/>
        </p:nvSpPr>
        <p:spPr>
          <a:xfrm rot="10800000">
            <a:off x="-1" y="-2"/>
            <a:ext cx="1324948" cy="1017037"/>
          </a:xfrm>
          <a:prstGeom prst="snip2SameRect">
            <a:avLst>
              <a:gd name="adj1" fmla="val 32624"/>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26" name="Picture 2" descr="What Island Nations Have to Say on Indo-Pacific Geopolitics ..."/>
          <p:cNvPicPr>
            <a:picLocks noChangeAspect="1" noChangeArrowheads="1"/>
          </p:cNvPicPr>
          <p:nvPr/>
        </p:nvPicPr>
        <p:blipFill rotWithShape="1">
          <a:blip r:embed="rId4">
            <a:extLst>
              <a:ext uri="{28A0092B-C50C-407E-A947-70E740481C1C}">
                <a14:useLocalDpi xmlns:a14="http://schemas.microsoft.com/office/drawing/2010/main" val="0"/>
              </a:ext>
            </a:extLst>
          </a:blip>
          <a:srcRect l="4095" t="11555" r="3231" b="3753"/>
          <a:stretch/>
        </p:blipFill>
        <p:spPr bwMode="auto">
          <a:xfrm>
            <a:off x="2852690" y="2514880"/>
            <a:ext cx="5877018" cy="4285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1" y="365125"/>
            <a:ext cx="1230854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Arial Black"/>
              <a:buNone/>
            </a:pPr>
            <a:r>
              <a:rPr lang="en-US" b="1">
                <a:solidFill>
                  <a:schemeClr val="dk2"/>
                </a:solidFill>
                <a:latin typeface="Arial Black"/>
                <a:ea typeface="Arial Black"/>
                <a:cs typeface="Arial Black"/>
                <a:sym typeface="Arial Black"/>
              </a:rPr>
              <a:t>Strategy, Outlook, and Policy?</a:t>
            </a:r>
            <a:endParaRPr b="1">
              <a:solidFill>
                <a:schemeClr val="dk2"/>
              </a:solidFill>
              <a:latin typeface="Arial Black"/>
              <a:ea typeface="Arial Black"/>
              <a:cs typeface="Arial Black"/>
              <a:sym typeface="Arial Black"/>
            </a:endParaRPr>
          </a:p>
        </p:txBody>
      </p:sp>
      <p:grpSp>
        <p:nvGrpSpPr>
          <p:cNvPr id="94" name="Google Shape;94;p2"/>
          <p:cNvGrpSpPr/>
          <p:nvPr/>
        </p:nvGrpSpPr>
        <p:grpSpPr>
          <a:xfrm>
            <a:off x="838200" y="1407285"/>
            <a:ext cx="10430154" cy="4456674"/>
            <a:chOff x="699247" y="1864485"/>
            <a:chExt cx="10430154" cy="4456674"/>
          </a:xfrm>
        </p:grpSpPr>
        <p:pic>
          <p:nvPicPr>
            <p:cNvPr id="95" name="Google Shape;95;p2" descr="Strategy Logo Vector Art, Icons, and Graphics for Free Download"/>
            <p:cNvPicPr preferRelativeResize="0"/>
            <p:nvPr/>
          </p:nvPicPr>
          <p:blipFill rotWithShape="1">
            <a:blip r:embed="rId3">
              <a:alphaModFix/>
            </a:blip>
            <a:srcRect/>
            <a:stretch/>
          </p:blipFill>
          <p:spPr>
            <a:xfrm>
              <a:off x="1360394" y="2152370"/>
              <a:ext cx="671512" cy="671512"/>
            </a:xfrm>
            <a:prstGeom prst="rect">
              <a:avLst/>
            </a:prstGeom>
            <a:noFill/>
            <a:ln>
              <a:noFill/>
            </a:ln>
          </p:spPr>
        </p:pic>
        <p:pic>
          <p:nvPicPr>
            <p:cNvPr id="96" name="Google Shape;96;p2" descr="Magnifying glass"/>
            <p:cNvPicPr preferRelativeResize="0"/>
            <p:nvPr/>
          </p:nvPicPr>
          <p:blipFill rotWithShape="1">
            <a:blip r:embed="rId4">
              <a:alphaModFix/>
            </a:blip>
            <a:srcRect/>
            <a:stretch/>
          </p:blipFill>
          <p:spPr>
            <a:xfrm>
              <a:off x="5364393" y="1949947"/>
              <a:ext cx="914400" cy="914400"/>
            </a:xfrm>
            <a:prstGeom prst="rect">
              <a:avLst/>
            </a:prstGeom>
            <a:noFill/>
            <a:ln>
              <a:noFill/>
            </a:ln>
          </p:spPr>
        </p:pic>
        <p:pic>
          <p:nvPicPr>
            <p:cNvPr id="97" name="Google Shape;97;p2" descr="Premium Vector | Vision logo eye icon app illustration"/>
            <p:cNvPicPr preferRelativeResize="0"/>
            <p:nvPr/>
          </p:nvPicPr>
          <p:blipFill rotWithShape="1">
            <a:blip r:embed="rId5">
              <a:alphaModFix/>
            </a:blip>
            <a:srcRect/>
            <a:stretch/>
          </p:blipFill>
          <p:spPr>
            <a:xfrm>
              <a:off x="9024657" y="1864485"/>
              <a:ext cx="1806949" cy="1085324"/>
            </a:xfrm>
            <a:prstGeom prst="rect">
              <a:avLst/>
            </a:prstGeom>
            <a:noFill/>
            <a:ln>
              <a:noFill/>
            </a:ln>
          </p:spPr>
        </p:pic>
        <p:sp>
          <p:nvSpPr>
            <p:cNvPr id="98" name="Google Shape;98;p2"/>
            <p:cNvSpPr txBox="1"/>
            <p:nvPr/>
          </p:nvSpPr>
          <p:spPr>
            <a:xfrm>
              <a:off x="1259541" y="2938940"/>
              <a:ext cx="119510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STRATEGY	</a:t>
              </a:r>
              <a:endParaRPr sz="1800" b="1">
                <a:solidFill>
                  <a:schemeClr val="dk1"/>
                </a:solidFill>
                <a:latin typeface="Calibri"/>
                <a:ea typeface="Calibri"/>
                <a:cs typeface="Calibri"/>
                <a:sym typeface="Calibri"/>
              </a:endParaRPr>
            </a:p>
          </p:txBody>
        </p:sp>
        <p:sp>
          <p:nvSpPr>
            <p:cNvPr id="99" name="Google Shape;99;p2"/>
            <p:cNvSpPr txBox="1"/>
            <p:nvPr/>
          </p:nvSpPr>
          <p:spPr>
            <a:xfrm>
              <a:off x="8964845" y="2922621"/>
              <a:ext cx="19265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OUTLOOK/VISION	</a:t>
              </a:r>
              <a:endParaRPr sz="1800" b="1">
                <a:solidFill>
                  <a:schemeClr val="dk1"/>
                </a:solidFill>
                <a:latin typeface="Calibri"/>
                <a:ea typeface="Calibri"/>
                <a:cs typeface="Calibri"/>
                <a:sym typeface="Calibri"/>
              </a:endParaRPr>
            </a:p>
          </p:txBody>
        </p:sp>
        <p:sp>
          <p:nvSpPr>
            <p:cNvPr id="100" name="Google Shape;100;p2"/>
            <p:cNvSpPr txBox="1"/>
            <p:nvPr/>
          </p:nvSpPr>
          <p:spPr>
            <a:xfrm>
              <a:off x="5299259" y="2903398"/>
              <a:ext cx="10446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POLICY	</a:t>
              </a:r>
              <a:endParaRPr sz="1800" b="1">
                <a:solidFill>
                  <a:schemeClr val="dk1"/>
                </a:solidFill>
                <a:latin typeface="Calibri"/>
                <a:ea typeface="Calibri"/>
                <a:cs typeface="Calibri"/>
                <a:sym typeface="Calibri"/>
              </a:endParaRPr>
            </a:p>
          </p:txBody>
        </p:sp>
        <p:sp>
          <p:nvSpPr>
            <p:cNvPr id="101" name="Google Shape;101;p2"/>
            <p:cNvSpPr/>
            <p:nvPr/>
          </p:nvSpPr>
          <p:spPr>
            <a:xfrm>
              <a:off x="838200" y="3549729"/>
              <a:ext cx="2124636" cy="1927706"/>
            </a:xfrm>
            <a:prstGeom prst="roundRect">
              <a:avLst>
                <a:gd name="adj" fmla="val 16667"/>
              </a:avLst>
            </a:prstGeom>
            <a:solidFill>
              <a:srgbClr val="F7CA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Focused, actionable plan tied to long-term national interests.</a:t>
              </a:r>
              <a:endParaRPr sz="1800" b="1">
                <a:solidFill>
                  <a:schemeClr val="dk1"/>
                </a:solidFill>
                <a:latin typeface="Calibri"/>
                <a:ea typeface="Calibri"/>
                <a:cs typeface="Calibri"/>
                <a:sym typeface="Calibri"/>
              </a:endParaRPr>
            </a:p>
          </p:txBody>
        </p:sp>
        <p:sp>
          <p:nvSpPr>
            <p:cNvPr id="102" name="Google Shape;102;p2"/>
            <p:cNvSpPr/>
            <p:nvPr/>
          </p:nvSpPr>
          <p:spPr>
            <a:xfrm>
              <a:off x="4759276" y="3549729"/>
              <a:ext cx="2124636" cy="1927706"/>
            </a:xfrm>
            <a:prstGeom prst="roundRect">
              <a:avLst>
                <a:gd name="adj" fmla="val 16667"/>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Framework guiding actions for specific goals.</a:t>
              </a:r>
              <a:endParaRPr sz="1800" b="1">
                <a:solidFill>
                  <a:schemeClr val="dk1"/>
                </a:solidFill>
                <a:latin typeface="Calibri"/>
                <a:ea typeface="Calibri"/>
                <a:cs typeface="Calibri"/>
                <a:sym typeface="Calibri"/>
              </a:endParaRPr>
            </a:p>
          </p:txBody>
        </p:sp>
        <p:sp>
          <p:nvSpPr>
            <p:cNvPr id="103" name="Google Shape;103;p2"/>
            <p:cNvSpPr/>
            <p:nvPr/>
          </p:nvSpPr>
          <p:spPr>
            <a:xfrm>
              <a:off x="8865813" y="3549729"/>
              <a:ext cx="2124636" cy="1927706"/>
            </a:xfrm>
            <a:prstGeom prst="roundRect">
              <a:avLst>
                <a:gd name="adj" fmla="val 16667"/>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Vision for engagement in a region without detailed objectives</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104" name="Google Shape;104;p2"/>
            <p:cNvSpPr txBox="1"/>
            <p:nvPr/>
          </p:nvSpPr>
          <p:spPr>
            <a:xfrm>
              <a:off x="699247" y="5674659"/>
              <a:ext cx="2402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Eg. U.S. Indo-Pacific Strategy targeting regional stability and countering China's rise.</a:t>
              </a:r>
              <a:endParaRPr sz="1200">
                <a:solidFill>
                  <a:schemeClr val="dk1"/>
                </a:solidFill>
                <a:latin typeface="Calibri"/>
                <a:ea typeface="Calibri"/>
                <a:cs typeface="Calibri"/>
                <a:sym typeface="Calibri"/>
              </a:endParaRPr>
            </a:p>
          </p:txBody>
        </p:sp>
        <p:sp>
          <p:nvSpPr>
            <p:cNvPr id="105" name="Google Shape;105;p2"/>
            <p:cNvSpPr txBox="1"/>
            <p:nvPr/>
          </p:nvSpPr>
          <p:spPr>
            <a:xfrm>
              <a:off x="4620322" y="5766991"/>
              <a:ext cx="24025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India’s Act East Policy focuses on economic ties with Southeast Asia.</a:t>
              </a:r>
              <a:endParaRPr sz="1200">
                <a:solidFill>
                  <a:schemeClr val="dk1"/>
                </a:solidFill>
                <a:latin typeface="Calibri"/>
                <a:ea typeface="Calibri"/>
                <a:cs typeface="Calibri"/>
                <a:sym typeface="Calibri"/>
              </a:endParaRPr>
            </a:p>
          </p:txBody>
        </p:sp>
        <p:sp>
          <p:nvSpPr>
            <p:cNvPr id="106" name="Google Shape;106;p2"/>
            <p:cNvSpPr txBox="1"/>
            <p:nvPr/>
          </p:nvSpPr>
          <p:spPr>
            <a:xfrm>
              <a:off x="8726860" y="5766991"/>
              <a:ext cx="24025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dk1"/>
                  </a:solidFill>
                  <a:latin typeface="Calibri"/>
                  <a:ea typeface="Calibri"/>
                  <a:cs typeface="Calibri"/>
                  <a:sym typeface="Calibri"/>
                </a:rPr>
                <a:t>Japan’s Free and Open Indo-Pacific Outlook prioritises inclusivity.</a:t>
              </a:r>
              <a:endParaRPr sz="1200">
                <a:solidFill>
                  <a:schemeClr val="dk1"/>
                </a:solidFill>
                <a:latin typeface="Calibri"/>
                <a:ea typeface="Calibri"/>
                <a:cs typeface="Calibri"/>
                <a:sym typeface="Calibri"/>
              </a:endParaRPr>
            </a:p>
          </p:txBody>
        </p:sp>
      </p:grpSp>
      <p:sp>
        <p:nvSpPr>
          <p:cNvPr id="107" name="Google Shape;107;p2"/>
          <p:cNvSpPr txBox="1"/>
          <p:nvPr/>
        </p:nvSpPr>
        <p:spPr>
          <a:xfrm>
            <a:off x="533400" y="6026757"/>
            <a:ext cx="10820400" cy="646331"/>
          </a:xfrm>
          <a:prstGeom prst="rect">
            <a:avLst/>
          </a:prstGeom>
          <a:gradFill>
            <a:gsLst>
              <a:gs pos="0">
                <a:srgbClr val="70A5DA"/>
              </a:gs>
              <a:gs pos="50000">
                <a:srgbClr val="539BDB"/>
              </a:gs>
              <a:gs pos="100000">
                <a:srgbClr val="4288C8"/>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D966"/>
                </a:solidFill>
                <a:latin typeface="Arial Black"/>
                <a:ea typeface="Arial Black"/>
                <a:cs typeface="Arial Black"/>
                <a:sym typeface="Arial Black"/>
              </a:rPr>
              <a:t>Why do these terms matter? Aligning terminology with intent avoids confusion in global diplomacy.</a:t>
            </a:r>
            <a:endParaRPr sz="1800" b="1">
              <a:solidFill>
                <a:srgbClr val="FFD966"/>
              </a:solidFill>
              <a:latin typeface="Arial Black"/>
              <a:ea typeface="Arial Black"/>
              <a:cs typeface="Arial Black"/>
              <a:sym typeface="Arial Black"/>
            </a:endParaRPr>
          </a:p>
        </p:txBody>
      </p:sp>
      <p:sp>
        <p:nvSpPr>
          <p:cNvPr id="108" name="Google Shape;108;p2"/>
          <p:cNvSpPr/>
          <p:nvPr/>
        </p:nvSpPr>
        <p:spPr>
          <a:xfrm>
            <a:off x="0" y="0"/>
            <a:ext cx="653143" cy="727788"/>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2"/>
          <p:cNvSpPr/>
          <p:nvPr/>
        </p:nvSpPr>
        <p:spPr>
          <a:xfrm>
            <a:off x="11538857" y="6130212"/>
            <a:ext cx="653143" cy="727788"/>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198734" y="312081"/>
            <a:ext cx="6373800" cy="63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2"/>
              </a:buClr>
              <a:buSzPts val="2500"/>
              <a:buFont typeface="Calibri"/>
              <a:buNone/>
            </a:pPr>
            <a:r>
              <a:rPr lang="en-US" sz="2500" b="1">
                <a:solidFill>
                  <a:schemeClr val="accent2"/>
                </a:solidFill>
              </a:rPr>
              <a:t/>
            </a:r>
            <a:br>
              <a:rPr lang="en-US" sz="2500" b="1">
                <a:solidFill>
                  <a:schemeClr val="accent2"/>
                </a:solidFill>
              </a:rPr>
            </a:br>
            <a:r>
              <a:rPr lang="en-US" sz="2500" b="1">
                <a:solidFill>
                  <a:schemeClr val="accent2"/>
                </a:solidFill>
              </a:rPr>
              <a:t/>
            </a:r>
            <a:br>
              <a:rPr lang="en-US" sz="2500" b="1">
                <a:solidFill>
                  <a:schemeClr val="accent2"/>
                </a:solidFill>
              </a:rPr>
            </a:br>
            <a:r>
              <a:rPr lang="en-US" sz="2500" b="1" i="0">
                <a:solidFill>
                  <a:srgbClr val="251130"/>
                </a:solidFill>
                <a:latin typeface="Space Grotesk"/>
                <a:ea typeface="Space Grotesk"/>
                <a:cs typeface="Space Grotesk"/>
                <a:sym typeface="Space Grotesk"/>
              </a:rPr>
              <a:t>India’s current approach to </a:t>
            </a:r>
            <a:r>
              <a:rPr lang="en-US" sz="2500" b="1">
                <a:solidFill>
                  <a:srgbClr val="251130"/>
                </a:solidFill>
                <a:latin typeface="Space Grotesk"/>
                <a:ea typeface="Space Grotesk"/>
                <a:cs typeface="Space Grotesk"/>
                <a:sym typeface="Space Grotesk"/>
              </a:rPr>
              <a:t>the </a:t>
            </a:r>
            <a:r>
              <a:rPr lang="en-US" sz="2500" b="1" i="0">
                <a:solidFill>
                  <a:srgbClr val="251130"/>
                </a:solidFill>
                <a:latin typeface="Space Grotesk"/>
                <a:ea typeface="Space Grotesk"/>
                <a:cs typeface="Space Grotesk"/>
                <a:sym typeface="Space Grotesk"/>
              </a:rPr>
              <a:t>Indo-Pacific</a:t>
            </a:r>
            <a:r>
              <a:rPr lang="en-US" sz="2500" b="0" i="0">
                <a:solidFill>
                  <a:srgbClr val="36404E"/>
                </a:solidFill>
                <a:latin typeface="Open Sans"/>
                <a:ea typeface="Open Sans"/>
                <a:cs typeface="Open Sans"/>
                <a:sym typeface="Open Sans"/>
              </a:rPr>
              <a:t/>
            </a:r>
            <a:br>
              <a:rPr lang="en-US" sz="2500" b="0" i="0">
                <a:solidFill>
                  <a:srgbClr val="36404E"/>
                </a:solidFill>
                <a:latin typeface="Open Sans"/>
                <a:ea typeface="Open Sans"/>
                <a:cs typeface="Open Sans"/>
                <a:sym typeface="Open Sans"/>
              </a:rPr>
            </a:br>
            <a:endParaRPr sz="2500" b="1">
              <a:solidFill>
                <a:schemeClr val="accent2"/>
              </a:solidFill>
            </a:endParaRPr>
          </a:p>
        </p:txBody>
      </p:sp>
      <p:sp>
        <p:nvSpPr>
          <p:cNvPr id="115" name="Google Shape;115;p3"/>
          <p:cNvSpPr txBox="1"/>
          <p:nvPr/>
        </p:nvSpPr>
        <p:spPr>
          <a:xfrm>
            <a:off x="896471" y="1021976"/>
            <a:ext cx="6598024"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0" i="0">
                <a:solidFill>
                  <a:srgbClr val="472E56"/>
                </a:solidFill>
                <a:latin typeface="Work Sans"/>
                <a:ea typeface="Work Sans"/>
                <a:cs typeface="Work Sans"/>
                <a:sym typeface="Work Sans"/>
              </a:rPr>
              <a:t>Exploring India's Evolving Role and Strategic Initiatives</a:t>
            </a:r>
            <a:endParaRPr sz="1500">
              <a:solidFill>
                <a:schemeClr val="dk1"/>
              </a:solidFill>
              <a:latin typeface="Calibri"/>
              <a:ea typeface="Calibri"/>
              <a:cs typeface="Calibri"/>
              <a:sym typeface="Calibri"/>
            </a:endParaRPr>
          </a:p>
        </p:txBody>
      </p:sp>
      <p:pic>
        <p:nvPicPr>
          <p:cNvPr id="116" name="Google Shape;116;p3" descr="The Security And Growth for All in the Region (SAGAR) vision was adopted by  the Republic of India in 2015. As the name suggests, this vision aims to  strengthen economic and security"/>
          <p:cNvPicPr preferRelativeResize="0"/>
          <p:nvPr/>
        </p:nvPicPr>
        <p:blipFill rotWithShape="1">
          <a:blip r:embed="rId3">
            <a:alphaModFix/>
          </a:blip>
          <a:srcRect t="3416" b="72734"/>
          <a:stretch/>
        </p:blipFill>
        <p:spPr>
          <a:xfrm>
            <a:off x="1083032" y="1663383"/>
            <a:ext cx="2150110" cy="703175"/>
          </a:xfrm>
          <a:prstGeom prst="rect">
            <a:avLst/>
          </a:prstGeom>
          <a:noFill/>
          <a:ln>
            <a:noFill/>
          </a:ln>
        </p:spPr>
      </p:pic>
      <p:pic>
        <p:nvPicPr>
          <p:cNvPr id="117" name="Google Shape;117;p3" descr="India's Act East Policy, Significance and Challenges"/>
          <p:cNvPicPr preferRelativeResize="0"/>
          <p:nvPr/>
        </p:nvPicPr>
        <p:blipFill rotWithShape="1">
          <a:blip r:embed="rId4">
            <a:alphaModFix/>
          </a:blip>
          <a:srcRect t="28340" b="27481"/>
          <a:stretch/>
        </p:blipFill>
        <p:spPr>
          <a:xfrm>
            <a:off x="4871278" y="1658471"/>
            <a:ext cx="2449443" cy="698294"/>
          </a:xfrm>
          <a:prstGeom prst="rect">
            <a:avLst/>
          </a:prstGeom>
          <a:noFill/>
          <a:ln>
            <a:noFill/>
          </a:ln>
        </p:spPr>
      </p:pic>
      <p:pic>
        <p:nvPicPr>
          <p:cNvPr id="118" name="Google Shape;118;p3" descr="Indo Pacific Oceans Initiative - Vajirao IAS"/>
          <p:cNvPicPr preferRelativeResize="0"/>
          <p:nvPr/>
        </p:nvPicPr>
        <p:blipFill rotWithShape="1">
          <a:blip r:embed="rId5">
            <a:alphaModFix/>
          </a:blip>
          <a:srcRect b="35982"/>
          <a:stretch/>
        </p:blipFill>
        <p:spPr>
          <a:xfrm>
            <a:off x="8639414" y="1658471"/>
            <a:ext cx="2376248" cy="703176"/>
          </a:xfrm>
          <a:prstGeom prst="rect">
            <a:avLst/>
          </a:prstGeom>
          <a:noFill/>
          <a:ln>
            <a:noFill/>
          </a:ln>
        </p:spPr>
      </p:pic>
      <p:sp>
        <p:nvSpPr>
          <p:cNvPr id="119" name="Google Shape;119;p3"/>
          <p:cNvSpPr txBox="1"/>
          <p:nvPr/>
        </p:nvSpPr>
        <p:spPr>
          <a:xfrm>
            <a:off x="4454583" y="2565580"/>
            <a:ext cx="3003175" cy="3600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472E56"/>
              </a:solidFill>
              <a:latin typeface="Work Sans"/>
              <a:ea typeface="Work Sans"/>
              <a:cs typeface="Work Sans"/>
              <a:sym typeface="Work Sans"/>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Aimed at strengthening ties with Southeast Asian nations.</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Focus on economic integration and connectivity projects.</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Collaboration with ASEAN on trade and cultural exchanges.</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Infrastructure development in the Northeast region as a gateway to Southeast Asia.</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Partnerships with Japan and South Korea to promote a free and open regional order.</a:t>
            </a:r>
            <a:endParaRPr/>
          </a:p>
        </p:txBody>
      </p:sp>
      <p:sp>
        <p:nvSpPr>
          <p:cNvPr id="120" name="Google Shape;120;p3"/>
          <p:cNvSpPr txBox="1"/>
          <p:nvPr/>
        </p:nvSpPr>
        <p:spPr>
          <a:xfrm>
            <a:off x="812287" y="2733800"/>
            <a:ext cx="3003175" cy="3108287"/>
          </a:xfrm>
          <a:prstGeom prst="rect">
            <a:avLst/>
          </a:prstGeom>
          <a:noFill/>
          <a:ln>
            <a:noFill/>
          </a:ln>
        </p:spPr>
        <p:txBody>
          <a:bodyPr spcFirstLastPara="1" wrap="square" lIns="91425" tIns="45700" rIns="91425" bIns="45700" anchor="t" anchorCtr="0">
            <a:spAutoFit/>
          </a:bodyPr>
          <a:lstStyle/>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"Security and Growth for All in the Region" (SAGAR) focuses on maritime security.</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Promotes regional collaboration in the Indian Ocean.</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Advocates sustainable development through maritime cooperation.</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Enhances India’s role as a net security provider in the region.</a:t>
            </a:r>
            <a:endParaRPr/>
          </a:p>
          <a:p>
            <a:pPr marL="0" marR="0" lvl="0" indent="-7620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Addresses non-traditional threats like piracy and illegal fishing.</a:t>
            </a:r>
            <a:endParaRPr/>
          </a:p>
        </p:txBody>
      </p:sp>
      <p:sp>
        <p:nvSpPr>
          <p:cNvPr id="121" name="Google Shape;121;p3"/>
          <p:cNvSpPr/>
          <p:nvPr/>
        </p:nvSpPr>
        <p:spPr>
          <a:xfrm>
            <a:off x="8096879" y="2890229"/>
            <a:ext cx="3412052" cy="3385286"/>
          </a:xfrm>
          <a:prstGeom prst="rect">
            <a:avLst/>
          </a:prstGeom>
          <a:noFill/>
          <a:ln>
            <a:noFill/>
          </a:ln>
        </p:spPr>
        <p:txBody>
          <a:bodyPr spcFirstLastPara="1" wrap="square" lIns="91425" tIns="45700" rIns="91425" bIns="45700" anchor="ctr" anchorCtr="0">
            <a:spAutoFit/>
          </a:bodyPr>
          <a:lstStyle/>
          <a:p>
            <a:pPr marL="171450" marR="0" lvl="0" indent="-17145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Seven pillars include Maritime Security, Ecology, and Resource Sharing.</a:t>
            </a:r>
            <a:endParaRPr/>
          </a:p>
          <a:p>
            <a:pPr marL="171450" marR="0" lvl="0" indent="-17145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Disaster Risk Reduction and Management is a key focus.</a:t>
            </a:r>
            <a:endParaRPr/>
          </a:p>
          <a:p>
            <a:pPr marL="171450" marR="0" lvl="0" indent="-17145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Launched to complement ASEAN’s Indo-Pacific vision.</a:t>
            </a:r>
            <a:endParaRPr/>
          </a:p>
          <a:p>
            <a:pPr marL="171450" marR="0" lvl="0" indent="-17145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Encourages capacity building in science, technology, and academic cooperation.</a:t>
            </a:r>
            <a:endParaRPr/>
          </a:p>
          <a:p>
            <a:pPr marL="171450" marR="0" lvl="0" indent="-171450" algn="just" rtl="0">
              <a:lnSpc>
                <a:spcPct val="150000"/>
              </a:lnSpc>
              <a:spcBef>
                <a:spcPts val="0"/>
              </a:spcBef>
              <a:spcAft>
                <a:spcPts val="0"/>
              </a:spcAft>
              <a:buClr>
                <a:schemeClr val="dk1"/>
              </a:buClr>
              <a:buSzPts val="1200"/>
              <a:buFont typeface="Arial"/>
              <a:buChar char="•"/>
            </a:pPr>
            <a:r>
              <a:rPr lang="en-US" sz="1200" b="0" i="0">
                <a:solidFill>
                  <a:schemeClr val="dk1"/>
                </a:solidFill>
                <a:latin typeface="Work Sans"/>
                <a:ea typeface="Work Sans"/>
                <a:cs typeface="Work Sans"/>
                <a:sym typeface="Work Sans"/>
              </a:rPr>
              <a:t>Supports sustainable trade and connectivity in maritime transport.</a:t>
            </a:r>
            <a:endParaRPr/>
          </a:p>
          <a:p>
            <a:pPr marL="0" marR="0" lvl="0" indent="0" algn="just" rtl="0">
              <a:lnSpc>
                <a:spcPct val="150000"/>
              </a:lnSpc>
              <a:spcBef>
                <a:spcPts val="0"/>
              </a:spcBef>
              <a:spcAft>
                <a:spcPts val="0"/>
              </a:spcAft>
              <a:buNone/>
            </a:pPr>
            <a:r>
              <a:rPr lang="en-US" sz="1200" b="0" i="0">
                <a:solidFill>
                  <a:schemeClr val="dk1"/>
                </a:solidFill>
                <a:latin typeface="Work Sans"/>
                <a:ea typeface="Work Sans"/>
                <a:cs typeface="Work Sans"/>
                <a:sym typeface="Work Sans"/>
              </a:rPr>
              <a:t/>
            </a:r>
            <a:br>
              <a:rPr lang="en-US" sz="1200" b="0" i="0">
                <a:solidFill>
                  <a:schemeClr val="dk1"/>
                </a:solidFill>
                <a:latin typeface="Work Sans"/>
                <a:ea typeface="Work Sans"/>
                <a:cs typeface="Work Sans"/>
                <a:sym typeface="Work Sans"/>
              </a:rPr>
            </a:br>
            <a:endParaRPr sz="1200" b="0" i="0">
              <a:solidFill>
                <a:schemeClr val="dk1"/>
              </a:solidFill>
              <a:latin typeface="Work Sans"/>
              <a:ea typeface="Work Sans"/>
              <a:cs typeface="Work Sans"/>
              <a:sym typeface="Work Sans"/>
            </a:endParaRPr>
          </a:p>
        </p:txBody>
      </p:sp>
      <p:sp>
        <p:nvSpPr>
          <p:cNvPr id="122" name="Google Shape;122;p3"/>
          <p:cNvSpPr/>
          <p:nvPr/>
        </p:nvSpPr>
        <p:spPr>
          <a:xfrm>
            <a:off x="466107" y="2653977"/>
            <a:ext cx="3566204" cy="3906939"/>
          </a:xfrm>
          <a:prstGeom prst="roundRect">
            <a:avLst>
              <a:gd name="adj" fmla="val 16667"/>
            </a:avLst>
          </a:prstGeom>
          <a:solidFill>
            <a:srgbClr val="F4B081">
              <a:alpha val="3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3"/>
          <p:cNvSpPr/>
          <p:nvPr/>
        </p:nvSpPr>
        <p:spPr>
          <a:xfrm>
            <a:off x="4284204" y="2653977"/>
            <a:ext cx="3566204" cy="3906939"/>
          </a:xfrm>
          <a:prstGeom prst="roundRect">
            <a:avLst>
              <a:gd name="adj" fmla="val 16667"/>
            </a:avLst>
          </a:prstGeom>
          <a:solidFill>
            <a:srgbClr val="C4E0B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
          <p:cNvSpPr/>
          <p:nvPr/>
        </p:nvSpPr>
        <p:spPr>
          <a:xfrm>
            <a:off x="8019803" y="2653977"/>
            <a:ext cx="3566204" cy="3906939"/>
          </a:xfrm>
          <a:prstGeom prst="roundRect">
            <a:avLst>
              <a:gd name="adj" fmla="val 16667"/>
            </a:avLst>
          </a:prstGeom>
          <a:solidFill>
            <a:schemeClr val="accent4">
              <a:alpha val="1686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3"/>
          <p:cNvSpPr/>
          <p:nvPr/>
        </p:nvSpPr>
        <p:spPr>
          <a:xfrm rot="10800000">
            <a:off x="0" y="0"/>
            <a:ext cx="1212980" cy="636495"/>
          </a:xfrm>
          <a:prstGeom prst="snip2SameRect">
            <a:avLst>
              <a:gd name="adj1" fmla="val 16667"/>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838200" y="365125"/>
            <a:ext cx="2900082" cy="4416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6404E"/>
              </a:buClr>
              <a:buSzPts val="1600"/>
              <a:buFont typeface="Open Sans"/>
              <a:buNone/>
            </a:pPr>
            <a:r>
              <a:rPr lang="en-US" sz="1600" b="1" i="0" cap="none">
                <a:solidFill>
                  <a:srgbClr val="36404E"/>
                </a:solidFill>
                <a:latin typeface="Open Sans"/>
                <a:ea typeface="Open Sans"/>
                <a:cs typeface="Open Sans"/>
                <a:sym typeface="Open Sans"/>
              </a:rPr>
              <a:t>INDO-PACIFIC DYNAMICS</a:t>
            </a:r>
            <a:endParaRPr sz="1600"/>
          </a:p>
        </p:txBody>
      </p:sp>
      <p:sp>
        <p:nvSpPr>
          <p:cNvPr id="131" name="Google Shape;131;p4"/>
          <p:cNvSpPr txBox="1">
            <a:spLocks noGrp="1"/>
          </p:cNvSpPr>
          <p:nvPr>
            <p:ph type="body" idx="1"/>
          </p:nvPr>
        </p:nvSpPr>
        <p:spPr>
          <a:xfrm>
            <a:off x="542364" y="806824"/>
            <a:ext cx="10726271" cy="7113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58025"/>
              </a:buClr>
              <a:buSzPts val="2800"/>
              <a:buNone/>
            </a:pPr>
            <a:r>
              <a:rPr lang="en-US" b="1" i="0" cap="none">
                <a:solidFill>
                  <a:srgbClr val="D58025"/>
                </a:solidFill>
                <a:latin typeface="Open Sans"/>
                <a:ea typeface="Open Sans"/>
                <a:cs typeface="Open Sans"/>
                <a:sym typeface="Open Sans"/>
              </a:rPr>
              <a:t>FACTORS DRIVING INDIA'S EMBRACE OF THE INDO-PACIFIC</a:t>
            </a:r>
            <a:endParaRPr/>
          </a:p>
          <a:p>
            <a:pPr marL="228600" lvl="0" indent="-50800" algn="l" rtl="0">
              <a:lnSpc>
                <a:spcPct val="90000"/>
              </a:lnSpc>
              <a:spcBef>
                <a:spcPts val="1000"/>
              </a:spcBef>
              <a:spcAft>
                <a:spcPts val="0"/>
              </a:spcAft>
              <a:buClr>
                <a:schemeClr val="dk1"/>
              </a:buClr>
              <a:buSzPts val="2800"/>
              <a:buNone/>
            </a:pPr>
            <a:endParaRPr/>
          </a:p>
        </p:txBody>
      </p:sp>
      <p:sp>
        <p:nvSpPr>
          <p:cNvPr id="132" name="Google Shape;132;p4"/>
          <p:cNvSpPr/>
          <p:nvPr/>
        </p:nvSpPr>
        <p:spPr>
          <a:xfrm rot="-5400000">
            <a:off x="674292" y="477954"/>
            <a:ext cx="157769" cy="170050"/>
          </a:xfrm>
          <a:prstGeom prst="rtTriangle">
            <a:avLst/>
          </a:prstGeom>
          <a:solidFill>
            <a:schemeClr val="accent2"/>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4"/>
          <p:cNvSpPr txBox="1"/>
          <p:nvPr/>
        </p:nvSpPr>
        <p:spPr>
          <a:xfrm>
            <a:off x="553570" y="1372958"/>
            <a:ext cx="343796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a:solidFill>
                  <a:srgbClr val="36404E"/>
                </a:solidFill>
                <a:latin typeface="Open Sans"/>
                <a:ea typeface="Open Sans"/>
                <a:cs typeface="Open Sans"/>
                <a:sym typeface="Open Sans"/>
              </a:rPr>
              <a:t>Key Influences and Strategic Shifts</a:t>
            </a:r>
            <a:endParaRPr sz="1600">
              <a:solidFill>
                <a:schemeClr val="dk1"/>
              </a:solidFill>
              <a:latin typeface="Calibri"/>
              <a:ea typeface="Calibri"/>
              <a:cs typeface="Calibri"/>
              <a:sym typeface="Calibri"/>
            </a:endParaRPr>
          </a:p>
        </p:txBody>
      </p:sp>
      <p:sp>
        <p:nvSpPr>
          <p:cNvPr id="134" name="Google Shape;134;p4"/>
          <p:cNvSpPr txBox="1"/>
          <p:nvPr/>
        </p:nvSpPr>
        <p:spPr>
          <a:xfrm>
            <a:off x="3906370" y="1959540"/>
            <a:ext cx="8641976"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India was initially hesitant to embrace the Indo-Pacific concept due to historical and strategic </a:t>
            </a:r>
            <a:endParaRPr/>
          </a:p>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factors, focusing primarily on its own interests in the Indian Ocean.</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p:txBody>
      </p:sp>
      <p:sp>
        <p:nvSpPr>
          <p:cNvPr id="135" name="Google Shape;135;p4"/>
          <p:cNvSpPr txBox="1"/>
          <p:nvPr/>
        </p:nvSpPr>
        <p:spPr>
          <a:xfrm>
            <a:off x="3906370" y="2709331"/>
            <a:ext cx="832821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China's growing economic and political presence in South Asia, especially through the Belt </a:t>
            </a:r>
            <a:endParaRPr/>
          </a:p>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and Road Initiative, prompted India to reassess its regional strategy to maintain its influence.</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p:txBody>
      </p:sp>
      <p:sp>
        <p:nvSpPr>
          <p:cNvPr id="136" name="Google Shape;136;p4"/>
          <p:cNvSpPr txBox="1"/>
          <p:nvPr/>
        </p:nvSpPr>
        <p:spPr>
          <a:xfrm>
            <a:off x="3906370" y="3433482"/>
            <a:ext cx="8225117"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Escalating border tensions with China, notably the 2020 Galwan Valley clash, significantly </a:t>
            </a:r>
            <a:endParaRPr/>
          </a:p>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shifted India's strategy towards enhancing military capabilities and external partnerships.</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p:txBody>
      </p:sp>
      <p:sp>
        <p:nvSpPr>
          <p:cNvPr id="137" name="Google Shape;137;p4"/>
          <p:cNvSpPr txBox="1"/>
          <p:nvPr/>
        </p:nvSpPr>
        <p:spPr>
          <a:xfrm>
            <a:off x="3906370" y="4252308"/>
            <a:ext cx="788894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India's strengthening defence ties with the US and participation in frameworks like the Quad reflect its commitment to balancing strategic interests in the Indo-Pacific.</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p:txBody>
      </p:sp>
      <p:sp>
        <p:nvSpPr>
          <p:cNvPr id="138" name="Google Shape;138;p4"/>
          <p:cNvSpPr txBox="1"/>
          <p:nvPr/>
        </p:nvSpPr>
        <p:spPr>
          <a:xfrm>
            <a:off x="3906370" y="5052527"/>
            <a:ext cx="7888941"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b="0" i="0">
                <a:solidFill>
                  <a:schemeClr val="dk1"/>
                </a:solidFill>
                <a:latin typeface="Open Sans"/>
                <a:ea typeface="Open Sans"/>
                <a:cs typeface="Open Sans"/>
                <a:sym typeface="Open Sans"/>
              </a:rPr>
              <a:t>While engaging with Western allies, India aims to preserve its strategic autonomy, carefully navigating relationships to avoid alignment that might provoke China.</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cxnSp>
        <p:nvCxnSpPr>
          <p:cNvPr id="139" name="Google Shape;139;p4"/>
          <p:cNvCxnSpPr/>
          <p:nvPr/>
        </p:nvCxnSpPr>
        <p:spPr>
          <a:xfrm>
            <a:off x="542364" y="2582499"/>
            <a:ext cx="11084860" cy="0"/>
          </a:xfrm>
          <a:prstGeom prst="straightConnector1">
            <a:avLst/>
          </a:prstGeom>
          <a:noFill/>
          <a:ln w="19050" cap="flat" cmpd="sng">
            <a:solidFill>
              <a:schemeClr val="dk1"/>
            </a:solidFill>
            <a:prstDash val="solid"/>
            <a:miter lim="800000"/>
            <a:headEnd type="none" w="sm" len="sm"/>
            <a:tailEnd type="none" w="sm" len="sm"/>
          </a:ln>
        </p:spPr>
      </p:cxnSp>
      <p:cxnSp>
        <p:nvCxnSpPr>
          <p:cNvPr id="140" name="Google Shape;140;p4"/>
          <p:cNvCxnSpPr/>
          <p:nvPr/>
        </p:nvCxnSpPr>
        <p:spPr>
          <a:xfrm>
            <a:off x="553570" y="4093523"/>
            <a:ext cx="11084860" cy="0"/>
          </a:xfrm>
          <a:prstGeom prst="straightConnector1">
            <a:avLst/>
          </a:prstGeom>
          <a:noFill/>
          <a:ln w="19050" cap="flat" cmpd="sng">
            <a:solidFill>
              <a:schemeClr val="dk1"/>
            </a:solidFill>
            <a:prstDash val="solid"/>
            <a:miter lim="800000"/>
            <a:headEnd type="none" w="sm" len="sm"/>
            <a:tailEnd type="none" w="sm" len="sm"/>
          </a:ln>
        </p:spPr>
      </p:cxnSp>
      <p:cxnSp>
        <p:nvCxnSpPr>
          <p:cNvPr id="141" name="Google Shape;141;p4"/>
          <p:cNvCxnSpPr/>
          <p:nvPr/>
        </p:nvCxnSpPr>
        <p:spPr>
          <a:xfrm>
            <a:off x="553570" y="4922287"/>
            <a:ext cx="11084860" cy="0"/>
          </a:xfrm>
          <a:prstGeom prst="straightConnector1">
            <a:avLst/>
          </a:prstGeom>
          <a:noFill/>
          <a:ln w="19050" cap="flat" cmpd="sng">
            <a:solidFill>
              <a:schemeClr val="dk1"/>
            </a:solidFill>
            <a:prstDash val="solid"/>
            <a:miter lim="800000"/>
            <a:headEnd type="none" w="sm" len="sm"/>
            <a:tailEnd type="none" w="sm" len="sm"/>
          </a:ln>
        </p:spPr>
      </p:cxnSp>
      <p:sp>
        <p:nvSpPr>
          <p:cNvPr id="142" name="Google Shape;142;p4"/>
          <p:cNvSpPr txBox="1"/>
          <p:nvPr/>
        </p:nvSpPr>
        <p:spPr>
          <a:xfrm>
            <a:off x="880783" y="1996949"/>
            <a:ext cx="232171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a:solidFill>
                  <a:srgbClr val="091629"/>
                </a:solidFill>
                <a:latin typeface="Open Sans"/>
                <a:ea typeface="Open Sans"/>
                <a:cs typeface="Open Sans"/>
                <a:sym typeface="Open Sans"/>
              </a:rPr>
              <a:t>Initial Hesitation </a:t>
            </a:r>
            <a:endParaRPr sz="1600">
              <a:solidFill>
                <a:schemeClr val="dk1"/>
              </a:solidFill>
              <a:latin typeface="Calibri"/>
              <a:ea typeface="Calibri"/>
              <a:cs typeface="Calibri"/>
              <a:sym typeface="Calibri"/>
            </a:endParaRPr>
          </a:p>
        </p:txBody>
      </p:sp>
      <p:sp>
        <p:nvSpPr>
          <p:cNvPr id="143" name="Google Shape;143;p4"/>
          <p:cNvSpPr txBox="1"/>
          <p:nvPr/>
        </p:nvSpPr>
        <p:spPr>
          <a:xfrm>
            <a:off x="844853" y="2727923"/>
            <a:ext cx="23935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a:solidFill>
                  <a:srgbClr val="091629"/>
                </a:solidFill>
                <a:latin typeface="Open Sans"/>
                <a:ea typeface="Open Sans"/>
                <a:cs typeface="Open Sans"/>
                <a:sym typeface="Open Sans"/>
              </a:rPr>
              <a:t>China's Influence</a:t>
            </a:r>
            <a:endParaRPr sz="1600">
              <a:solidFill>
                <a:schemeClr val="dk1"/>
              </a:solidFill>
              <a:latin typeface="Calibri"/>
              <a:ea typeface="Calibri"/>
              <a:cs typeface="Calibri"/>
              <a:sym typeface="Calibri"/>
            </a:endParaRPr>
          </a:p>
        </p:txBody>
      </p:sp>
      <p:sp>
        <p:nvSpPr>
          <p:cNvPr id="144" name="Google Shape;144;p4"/>
          <p:cNvSpPr txBox="1"/>
          <p:nvPr/>
        </p:nvSpPr>
        <p:spPr>
          <a:xfrm>
            <a:off x="880783" y="3458897"/>
            <a:ext cx="23935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a:solidFill>
                  <a:srgbClr val="091629"/>
                </a:solidFill>
                <a:latin typeface="Open Sans"/>
                <a:ea typeface="Open Sans"/>
                <a:cs typeface="Open Sans"/>
                <a:sym typeface="Open Sans"/>
              </a:rPr>
              <a:t>Border Tensions</a:t>
            </a:r>
            <a:endParaRPr sz="1600">
              <a:solidFill>
                <a:schemeClr val="dk1"/>
              </a:solidFill>
              <a:latin typeface="Calibri"/>
              <a:ea typeface="Calibri"/>
              <a:cs typeface="Calibri"/>
              <a:sym typeface="Calibri"/>
            </a:endParaRPr>
          </a:p>
        </p:txBody>
      </p:sp>
      <p:sp>
        <p:nvSpPr>
          <p:cNvPr id="145" name="Google Shape;145;p4"/>
          <p:cNvSpPr txBox="1"/>
          <p:nvPr/>
        </p:nvSpPr>
        <p:spPr>
          <a:xfrm>
            <a:off x="844853" y="4252308"/>
            <a:ext cx="261755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a:solidFill>
                  <a:srgbClr val="091629"/>
                </a:solidFill>
                <a:latin typeface="Open Sans"/>
                <a:ea typeface="Open Sans"/>
                <a:cs typeface="Open Sans"/>
                <a:sym typeface="Open Sans"/>
              </a:rPr>
              <a:t>Strategic Partnerships</a:t>
            </a:r>
            <a:endParaRPr sz="1600">
              <a:solidFill>
                <a:schemeClr val="dk1"/>
              </a:solidFill>
              <a:latin typeface="Calibri"/>
              <a:ea typeface="Calibri"/>
              <a:cs typeface="Calibri"/>
              <a:sym typeface="Calibri"/>
            </a:endParaRPr>
          </a:p>
        </p:txBody>
      </p:sp>
      <p:sp>
        <p:nvSpPr>
          <p:cNvPr id="146" name="Google Shape;146;p4"/>
          <p:cNvSpPr txBox="1"/>
          <p:nvPr/>
        </p:nvSpPr>
        <p:spPr>
          <a:xfrm>
            <a:off x="874198" y="5052527"/>
            <a:ext cx="31173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a:solidFill>
                  <a:srgbClr val="091629"/>
                </a:solidFill>
                <a:latin typeface="Open Sans"/>
                <a:ea typeface="Open Sans"/>
                <a:cs typeface="Open Sans"/>
                <a:sym typeface="Open Sans"/>
              </a:rPr>
              <a:t>Maintaining Autonomy</a:t>
            </a:r>
            <a:endParaRPr sz="1600">
              <a:solidFill>
                <a:schemeClr val="dk1"/>
              </a:solidFill>
              <a:latin typeface="Calibri"/>
              <a:ea typeface="Calibri"/>
              <a:cs typeface="Calibri"/>
              <a:sym typeface="Calibri"/>
            </a:endParaRPr>
          </a:p>
        </p:txBody>
      </p:sp>
      <p:cxnSp>
        <p:nvCxnSpPr>
          <p:cNvPr id="147" name="Google Shape;147;p4"/>
          <p:cNvCxnSpPr/>
          <p:nvPr/>
        </p:nvCxnSpPr>
        <p:spPr>
          <a:xfrm>
            <a:off x="542364" y="3355662"/>
            <a:ext cx="11084860" cy="0"/>
          </a:xfrm>
          <a:prstGeom prst="straightConnector1">
            <a:avLst/>
          </a:prstGeom>
          <a:noFill/>
          <a:ln w="19050" cap="flat" cmpd="sng">
            <a:solidFill>
              <a:schemeClr val="dk1"/>
            </a:solidFill>
            <a:prstDash val="solid"/>
            <a:miter lim="800000"/>
            <a:headEnd type="none" w="sm" len="sm"/>
            <a:tailEnd type="none" w="sm" len="sm"/>
          </a:ln>
        </p:spPr>
      </p:cxnSp>
      <p:sp>
        <p:nvSpPr>
          <p:cNvPr id="148" name="Google Shape;148;p4"/>
          <p:cNvSpPr/>
          <p:nvPr/>
        </p:nvSpPr>
        <p:spPr>
          <a:xfrm>
            <a:off x="-19759" y="6288837"/>
            <a:ext cx="1729223" cy="569164"/>
          </a:xfrm>
          <a:custGeom>
            <a:avLst/>
            <a:gdLst/>
            <a:ahLst/>
            <a:cxnLst/>
            <a:rect l="l" t="t" r="r" b="b"/>
            <a:pathLst>
              <a:path w="10020" h="10536" extrusionOk="0">
                <a:moveTo>
                  <a:pt x="0" y="10536"/>
                </a:moveTo>
                <a:cubicBezTo>
                  <a:pt x="88" y="7202"/>
                  <a:pt x="-44" y="3334"/>
                  <a:pt x="45" y="0"/>
                </a:cubicBezTo>
                <a:lnTo>
                  <a:pt x="10020" y="0"/>
                </a:lnTo>
                <a:lnTo>
                  <a:pt x="7693" y="10000"/>
                </a:lnTo>
                <a:lnTo>
                  <a:pt x="0" y="10536"/>
                </a:ln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5"/>
          <p:cNvSpPr txBox="1">
            <a:spLocks noGrp="1"/>
          </p:cNvSpPr>
          <p:nvPr>
            <p:ph type="title"/>
          </p:nvPr>
        </p:nvSpPr>
        <p:spPr>
          <a:xfrm>
            <a:off x="726233" y="-7387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latin typeface="Arial"/>
                <a:ea typeface="Arial"/>
                <a:cs typeface="Arial"/>
                <a:sym typeface="Arial"/>
              </a:rPr>
              <a:t>Recommendations</a:t>
            </a:r>
            <a:endParaRPr/>
          </a:p>
        </p:txBody>
      </p:sp>
      <p:sp>
        <p:nvSpPr>
          <p:cNvPr id="154" name="Google Shape;154;p5"/>
          <p:cNvSpPr txBox="1"/>
          <p:nvPr/>
        </p:nvSpPr>
        <p:spPr>
          <a:xfrm>
            <a:off x="143065" y="3606281"/>
            <a:ext cx="3825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chemeClr val="accent5"/>
                </a:solidFill>
                <a:latin typeface="Space Grotesk"/>
                <a:ea typeface="Space Grotesk"/>
                <a:cs typeface="Space Grotesk"/>
                <a:sym typeface="Space Grotesk"/>
              </a:rPr>
              <a:t>STRATEGIC BASES AND MARITIME SECURITY</a:t>
            </a:r>
            <a:endParaRPr sz="1800">
              <a:solidFill>
                <a:schemeClr val="accent5"/>
              </a:solidFill>
              <a:latin typeface="Calibri"/>
              <a:ea typeface="Calibri"/>
              <a:cs typeface="Calibri"/>
              <a:sym typeface="Calibri"/>
            </a:endParaRPr>
          </a:p>
        </p:txBody>
      </p:sp>
      <p:sp>
        <p:nvSpPr>
          <p:cNvPr id="155" name="Google Shape;155;p5"/>
          <p:cNvSpPr txBox="1"/>
          <p:nvPr/>
        </p:nvSpPr>
        <p:spPr>
          <a:xfrm>
            <a:off x="217713" y="1580651"/>
            <a:ext cx="42889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548135"/>
                </a:solidFill>
                <a:latin typeface="Space Grotesk"/>
                <a:ea typeface="Space Grotesk"/>
                <a:cs typeface="Space Grotesk"/>
                <a:sym typeface="Space Grotesk"/>
              </a:rPr>
              <a:t>STRATEGIC PARTNERSHIPS AND MINILATERALS</a:t>
            </a:r>
            <a:endParaRPr sz="1800">
              <a:solidFill>
                <a:srgbClr val="548135"/>
              </a:solidFill>
              <a:latin typeface="Calibri"/>
              <a:ea typeface="Calibri"/>
              <a:cs typeface="Calibri"/>
              <a:sym typeface="Calibri"/>
            </a:endParaRPr>
          </a:p>
        </p:txBody>
      </p:sp>
      <p:sp>
        <p:nvSpPr>
          <p:cNvPr id="156" name="Google Shape;156;p5"/>
          <p:cNvSpPr txBox="1"/>
          <p:nvPr/>
        </p:nvSpPr>
        <p:spPr>
          <a:xfrm>
            <a:off x="217711" y="5631912"/>
            <a:ext cx="38255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0C0C0C"/>
                </a:solidFill>
                <a:latin typeface="Space Grotesk"/>
                <a:ea typeface="Space Grotesk"/>
                <a:cs typeface="Space Grotesk"/>
                <a:sym typeface="Space Grotesk"/>
              </a:rPr>
              <a:t>ECONOMIC CONNECTIVITY</a:t>
            </a:r>
            <a:endParaRPr sz="1800">
              <a:solidFill>
                <a:srgbClr val="0C0C0C"/>
              </a:solidFill>
              <a:latin typeface="Calibri"/>
              <a:ea typeface="Calibri"/>
              <a:cs typeface="Calibri"/>
              <a:sym typeface="Calibri"/>
            </a:endParaRPr>
          </a:p>
        </p:txBody>
      </p:sp>
      <p:grpSp>
        <p:nvGrpSpPr>
          <p:cNvPr id="157" name="Google Shape;157;p5"/>
          <p:cNvGrpSpPr/>
          <p:nvPr/>
        </p:nvGrpSpPr>
        <p:grpSpPr>
          <a:xfrm>
            <a:off x="5984033" y="1251693"/>
            <a:ext cx="4721290" cy="5504160"/>
            <a:chOff x="5635690" y="1514297"/>
            <a:chExt cx="4721290" cy="5504160"/>
          </a:xfrm>
        </p:grpSpPr>
        <p:sp>
          <p:nvSpPr>
            <p:cNvPr id="158" name="Google Shape;158;p5"/>
            <p:cNvSpPr txBox="1"/>
            <p:nvPr/>
          </p:nvSpPr>
          <p:spPr>
            <a:xfrm>
              <a:off x="5635690" y="5343703"/>
              <a:ext cx="4721290" cy="167475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Clr>
                  <a:srgbClr val="548135"/>
                </a:buClr>
                <a:buSzPts val="1400"/>
                <a:buFont typeface="Arial"/>
                <a:buChar char="•"/>
              </a:pPr>
              <a:r>
                <a:rPr lang="en-US" sz="1400" b="1" i="0">
                  <a:solidFill>
                    <a:srgbClr val="548135"/>
                  </a:solidFill>
                  <a:latin typeface="Space Grotesk"/>
                  <a:ea typeface="Space Grotesk"/>
                  <a:cs typeface="Space Grotesk"/>
                  <a:sym typeface="Space Grotesk"/>
                </a:rPr>
                <a:t>Sagarmala Initiative</a:t>
              </a:r>
              <a:endParaRPr/>
            </a:p>
            <a:p>
              <a:pPr marL="171450" marR="0" lvl="0" indent="-171450" algn="l" rtl="0">
                <a:lnSpc>
                  <a:spcPct val="150000"/>
                </a:lnSpc>
                <a:spcBef>
                  <a:spcPts val="0"/>
                </a:spcBef>
                <a:spcAft>
                  <a:spcPts val="0"/>
                </a:spcAft>
                <a:buClr>
                  <a:srgbClr val="548135"/>
                </a:buClr>
                <a:buSzPts val="1400"/>
                <a:buFont typeface="Arial"/>
                <a:buChar char="•"/>
              </a:pPr>
              <a:r>
                <a:rPr lang="en-US" sz="1400" b="1" i="0">
                  <a:solidFill>
                    <a:srgbClr val="548135"/>
                  </a:solidFill>
                  <a:latin typeface="Space Grotesk"/>
                  <a:ea typeface="Space Grotesk"/>
                  <a:cs typeface="Space Grotesk"/>
                  <a:sym typeface="Space Grotesk"/>
                </a:rPr>
                <a:t>Bharat Mala Initiatives</a:t>
              </a:r>
              <a:endParaRPr/>
            </a:p>
            <a:p>
              <a:pPr marL="171450" marR="0" lvl="0" indent="-171450" algn="l" rtl="0">
                <a:lnSpc>
                  <a:spcPct val="150000"/>
                </a:lnSpc>
                <a:spcBef>
                  <a:spcPts val="0"/>
                </a:spcBef>
                <a:spcAft>
                  <a:spcPts val="0"/>
                </a:spcAft>
                <a:buClr>
                  <a:srgbClr val="548135"/>
                </a:buClr>
                <a:buSzPts val="1400"/>
                <a:buFont typeface="Arial"/>
                <a:buChar char="•"/>
              </a:pPr>
              <a:r>
                <a:rPr lang="en-US" sz="1400" b="1" i="0">
                  <a:solidFill>
                    <a:srgbClr val="548135"/>
                  </a:solidFill>
                  <a:latin typeface="Space Grotesk"/>
                  <a:ea typeface="Space Grotesk"/>
                  <a:cs typeface="Space Grotesk"/>
                  <a:sym typeface="Space Grotesk"/>
                </a:rPr>
                <a:t>India-Japan Act East Forum</a:t>
              </a:r>
              <a:endParaRPr/>
            </a:p>
            <a:p>
              <a:pPr marL="171450" marR="0" lvl="0" indent="-171450" algn="l" rtl="0">
                <a:lnSpc>
                  <a:spcPct val="150000"/>
                </a:lnSpc>
                <a:spcBef>
                  <a:spcPts val="0"/>
                </a:spcBef>
                <a:spcAft>
                  <a:spcPts val="0"/>
                </a:spcAft>
                <a:buClr>
                  <a:srgbClr val="548135"/>
                </a:buClr>
                <a:buSzPts val="1400"/>
                <a:buFont typeface="Arial"/>
                <a:buChar char="•"/>
              </a:pPr>
              <a:r>
                <a:rPr lang="en-US" sz="1400" b="1" i="0">
                  <a:solidFill>
                    <a:srgbClr val="548135"/>
                  </a:solidFill>
                  <a:latin typeface="Space Grotesk"/>
                  <a:ea typeface="Space Grotesk"/>
                  <a:cs typeface="Space Grotesk"/>
                  <a:sym typeface="Space Grotesk"/>
                </a:rPr>
                <a:t>ASEAN and Regional Trade </a:t>
              </a:r>
              <a:endParaRPr/>
            </a:p>
            <a:p>
              <a:pPr marL="171450" marR="0" lvl="0" indent="-171450" algn="l" rtl="0">
                <a:lnSpc>
                  <a:spcPct val="150000"/>
                </a:lnSpc>
                <a:spcBef>
                  <a:spcPts val="0"/>
                </a:spcBef>
                <a:spcAft>
                  <a:spcPts val="0"/>
                </a:spcAft>
                <a:buClr>
                  <a:srgbClr val="548135"/>
                </a:buClr>
                <a:buSzPts val="1400"/>
                <a:buFont typeface="Arial"/>
                <a:buChar char="•"/>
              </a:pPr>
              <a:r>
                <a:rPr lang="en-US" sz="1400" b="1" i="0">
                  <a:solidFill>
                    <a:srgbClr val="548135"/>
                  </a:solidFill>
                  <a:latin typeface="Space Grotesk"/>
                  <a:ea typeface="Space Grotesk"/>
                  <a:cs typeface="Space Grotesk"/>
                  <a:sym typeface="Space Grotesk"/>
                </a:rPr>
                <a:t>Shipbuilding Policy</a:t>
              </a:r>
              <a:endParaRPr sz="1400">
                <a:solidFill>
                  <a:srgbClr val="548135"/>
                </a:solidFill>
                <a:latin typeface="Space Grotesk"/>
                <a:ea typeface="Space Grotesk"/>
                <a:cs typeface="Space Grotesk"/>
                <a:sym typeface="Space Grotesk"/>
              </a:endParaRPr>
            </a:p>
          </p:txBody>
        </p:sp>
        <p:sp>
          <p:nvSpPr>
            <p:cNvPr id="159" name="Google Shape;159;p5"/>
            <p:cNvSpPr txBox="1"/>
            <p:nvPr/>
          </p:nvSpPr>
          <p:spPr>
            <a:xfrm>
              <a:off x="5635690" y="1514297"/>
              <a:ext cx="4721290" cy="167475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Clr>
                  <a:schemeClr val="accent2"/>
                </a:buClr>
                <a:buSzPts val="1400"/>
                <a:buFont typeface="Arial"/>
                <a:buChar char="•"/>
              </a:pPr>
              <a:r>
                <a:rPr lang="en-US" sz="1400" b="1" i="0">
                  <a:solidFill>
                    <a:schemeClr val="accent2"/>
                  </a:solidFill>
                  <a:latin typeface="Space Grotesk"/>
                  <a:ea typeface="Space Grotesk"/>
                  <a:cs typeface="Space Grotesk"/>
                  <a:sym typeface="Space Grotesk"/>
                </a:rPr>
                <a:t>Importance of India-Japan partnership</a:t>
              </a:r>
              <a:endParaRPr/>
            </a:p>
            <a:p>
              <a:pPr marL="171450" marR="0" lvl="0" indent="-171450" algn="l" rtl="0">
                <a:lnSpc>
                  <a:spcPct val="150000"/>
                </a:lnSpc>
                <a:spcBef>
                  <a:spcPts val="0"/>
                </a:spcBef>
                <a:spcAft>
                  <a:spcPts val="0"/>
                </a:spcAft>
                <a:buClr>
                  <a:schemeClr val="accent2"/>
                </a:buClr>
                <a:buSzPts val="1400"/>
                <a:buFont typeface="Arial"/>
                <a:buChar char="•"/>
              </a:pPr>
              <a:r>
                <a:rPr lang="en-US" sz="1400" b="1" i="0">
                  <a:solidFill>
                    <a:schemeClr val="accent2"/>
                  </a:solidFill>
                  <a:latin typeface="Space Grotesk"/>
                  <a:ea typeface="Space Grotesk"/>
                  <a:cs typeface="Space Grotesk"/>
                  <a:sym typeface="Space Grotesk"/>
                </a:rPr>
                <a:t>Economic integration with ASEAN</a:t>
              </a:r>
              <a:endParaRPr sz="1400" b="1">
                <a:solidFill>
                  <a:schemeClr val="accent2"/>
                </a:solidFill>
                <a:latin typeface="Space Grotesk"/>
                <a:ea typeface="Space Grotesk"/>
                <a:cs typeface="Space Grotesk"/>
                <a:sym typeface="Space Grotesk"/>
              </a:endParaRPr>
            </a:p>
            <a:p>
              <a:pPr marL="171450" marR="0" lvl="0" indent="-171450" algn="l" rtl="0">
                <a:lnSpc>
                  <a:spcPct val="150000"/>
                </a:lnSpc>
                <a:spcBef>
                  <a:spcPts val="0"/>
                </a:spcBef>
                <a:spcAft>
                  <a:spcPts val="0"/>
                </a:spcAft>
                <a:buClr>
                  <a:schemeClr val="accent2"/>
                </a:buClr>
                <a:buSzPts val="1400"/>
                <a:buFont typeface="Arial"/>
                <a:buChar char="•"/>
              </a:pPr>
              <a:r>
                <a:rPr lang="en-US" sz="1400" b="1" i="0">
                  <a:solidFill>
                    <a:schemeClr val="accent2"/>
                  </a:solidFill>
                  <a:latin typeface="Space Grotesk"/>
                  <a:ea typeface="Space Grotesk"/>
                  <a:cs typeface="Space Grotesk"/>
                  <a:sym typeface="Space Grotesk"/>
                </a:rPr>
                <a:t>Recent trade agreements – Australia and UAE</a:t>
              </a:r>
              <a:endParaRPr/>
            </a:p>
            <a:p>
              <a:pPr marL="171450" marR="0" lvl="0" indent="-171450" algn="l" rtl="0">
                <a:lnSpc>
                  <a:spcPct val="150000"/>
                </a:lnSpc>
                <a:spcBef>
                  <a:spcPts val="0"/>
                </a:spcBef>
                <a:spcAft>
                  <a:spcPts val="0"/>
                </a:spcAft>
                <a:buClr>
                  <a:schemeClr val="accent2"/>
                </a:buClr>
                <a:buSzPts val="1400"/>
                <a:buFont typeface="Arial"/>
                <a:buChar char="•"/>
              </a:pPr>
              <a:r>
                <a:rPr lang="en-US" sz="1400" b="1">
                  <a:solidFill>
                    <a:schemeClr val="accent2"/>
                  </a:solidFill>
                  <a:latin typeface="Space Grotesk"/>
                  <a:ea typeface="Space Grotesk"/>
                  <a:cs typeface="Space Grotesk"/>
                  <a:sym typeface="Space Grotesk"/>
                </a:rPr>
                <a:t>Mini-lateral initiatives like India-Japan-Australia</a:t>
              </a:r>
              <a:endParaRPr/>
            </a:p>
            <a:p>
              <a:pPr marL="171450" marR="0" lvl="0" indent="-171450" algn="l" rtl="0">
                <a:lnSpc>
                  <a:spcPct val="150000"/>
                </a:lnSpc>
                <a:spcBef>
                  <a:spcPts val="0"/>
                </a:spcBef>
                <a:spcAft>
                  <a:spcPts val="0"/>
                </a:spcAft>
                <a:buClr>
                  <a:schemeClr val="accent2"/>
                </a:buClr>
                <a:buSzPts val="1400"/>
                <a:buFont typeface="Arial"/>
                <a:buChar char="•"/>
              </a:pPr>
              <a:r>
                <a:rPr lang="en-US" sz="1400" b="1">
                  <a:solidFill>
                    <a:schemeClr val="accent2"/>
                  </a:solidFill>
                  <a:latin typeface="Space Grotesk"/>
                  <a:ea typeface="Space Grotesk"/>
                  <a:cs typeface="Space Grotesk"/>
                  <a:sym typeface="Space Grotesk"/>
                </a:rPr>
                <a:t>Forums like ASEAN and IORA</a:t>
              </a:r>
              <a:endParaRPr sz="1400" b="1">
                <a:solidFill>
                  <a:schemeClr val="accent2"/>
                </a:solidFill>
                <a:latin typeface="Space Grotesk"/>
                <a:ea typeface="Space Grotesk"/>
                <a:cs typeface="Space Grotesk"/>
                <a:sym typeface="Space Grotesk"/>
              </a:endParaRPr>
            </a:p>
          </p:txBody>
        </p:sp>
        <p:sp>
          <p:nvSpPr>
            <p:cNvPr id="160" name="Google Shape;160;p5"/>
            <p:cNvSpPr txBox="1"/>
            <p:nvPr/>
          </p:nvSpPr>
          <p:spPr>
            <a:xfrm>
              <a:off x="5635690" y="3429000"/>
              <a:ext cx="4721290" cy="1673600"/>
            </a:xfrm>
            <a:prstGeom prst="rect">
              <a:avLst/>
            </a:prstGeom>
            <a:noFill/>
            <a:ln>
              <a:noFill/>
            </a:ln>
          </p:spPr>
          <p:txBody>
            <a:bodyPr spcFirstLastPara="1" wrap="square" lIns="91425" tIns="45700" rIns="91425" bIns="45700" anchor="t" anchorCtr="0">
              <a:spAutoFit/>
            </a:bodyPr>
            <a:lstStyle/>
            <a:p>
              <a:pPr marL="171450" marR="0" lvl="0" indent="-171450" algn="l" rtl="0">
                <a:lnSpc>
                  <a:spcPct val="150000"/>
                </a:lnSpc>
                <a:spcBef>
                  <a:spcPts val="0"/>
                </a:spcBef>
                <a:spcAft>
                  <a:spcPts val="0"/>
                </a:spcAft>
                <a:buClr>
                  <a:schemeClr val="dk2"/>
                </a:buClr>
                <a:buSzPts val="1400"/>
                <a:buFont typeface="Arial"/>
                <a:buChar char="•"/>
              </a:pPr>
              <a:r>
                <a:rPr lang="en-US" sz="1400" b="1" i="0">
                  <a:solidFill>
                    <a:schemeClr val="dk2"/>
                  </a:solidFill>
                  <a:latin typeface="Space Grotesk"/>
                  <a:ea typeface="Space Grotesk"/>
                  <a:cs typeface="Space Grotesk"/>
                  <a:sym typeface="Space Grotesk"/>
                </a:rPr>
                <a:t>Addressing non-traditional security challenges</a:t>
              </a:r>
              <a:endParaRPr/>
            </a:p>
            <a:p>
              <a:pPr marL="171450" marR="0" lvl="0" indent="-171450" algn="l" rtl="0">
                <a:lnSpc>
                  <a:spcPct val="150000"/>
                </a:lnSpc>
                <a:spcBef>
                  <a:spcPts val="0"/>
                </a:spcBef>
                <a:spcAft>
                  <a:spcPts val="0"/>
                </a:spcAft>
                <a:buClr>
                  <a:schemeClr val="dk2"/>
                </a:buClr>
                <a:buSzPts val="1400"/>
                <a:buFont typeface="Arial"/>
                <a:buChar char="•"/>
              </a:pPr>
              <a:r>
                <a:rPr lang="en-US" sz="1400" b="1" i="0">
                  <a:solidFill>
                    <a:schemeClr val="dk2"/>
                  </a:solidFill>
                  <a:latin typeface="Space Grotesk"/>
                  <a:ea typeface="Space Grotesk"/>
                  <a:cs typeface="Space Grotesk"/>
                  <a:sym typeface="Space Grotesk"/>
                </a:rPr>
                <a:t>Inter-Agency Coordination</a:t>
              </a:r>
              <a:endParaRPr sz="1400" b="1" i="0">
                <a:solidFill>
                  <a:schemeClr val="dk2"/>
                </a:solidFill>
                <a:latin typeface="Space Grotesk"/>
                <a:ea typeface="Space Grotesk"/>
                <a:cs typeface="Space Grotesk"/>
                <a:sym typeface="Space Grotesk"/>
              </a:endParaRPr>
            </a:p>
            <a:p>
              <a:pPr marL="171450" marR="0" lvl="0" indent="-171450" algn="l" rtl="0">
                <a:lnSpc>
                  <a:spcPct val="150000"/>
                </a:lnSpc>
                <a:spcBef>
                  <a:spcPts val="0"/>
                </a:spcBef>
                <a:spcAft>
                  <a:spcPts val="0"/>
                </a:spcAft>
                <a:buClr>
                  <a:schemeClr val="dk2"/>
                </a:buClr>
                <a:buSzPts val="1400"/>
                <a:buFont typeface="Arial"/>
                <a:buChar char="•"/>
              </a:pPr>
              <a:r>
                <a:rPr lang="en-US" sz="1400" b="1" i="0">
                  <a:solidFill>
                    <a:schemeClr val="dk2"/>
                  </a:solidFill>
                  <a:latin typeface="Space Grotesk"/>
                  <a:ea typeface="Space Grotesk"/>
                  <a:cs typeface="Space Grotesk"/>
                  <a:sym typeface="Space Grotesk"/>
                </a:rPr>
                <a:t>Coast Guard and UN Goals</a:t>
              </a:r>
              <a:endParaRPr sz="1400" b="1" i="0">
                <a:solidFill>
                  <a:schemeClr val="dk2"/>
                </a:solidFill>
                <a:latin typeface="Space Grotesk"/>
                <a:ea typeface="Space Grotesk"/>
                <a:cs typeface="Space Grotesk"/>
                <a:sym typeface="Space Grotesk"/>
              </a:endParaRPr>
            </a:p>
            <a:p>
              <a:pPr marL="171450" marR="0" lvl="0" indent="-171450" algn="l" rtl="0">
                <a:lnSpc>
                  <a:spcPct val="150000"/>
                </a:lnSpc>
                <a:spcBef>
                  <a:spcPts val="0"/>
                </a:spcBef>
                <a:spcAft>
                  <a:spcPts val="0"/>
                </a:spcAft>
                <a:buClr>
                  <a:schemeClr val="dk2"/>
                </a:buClr>
                <a:buSzPts val="1400"/>
                <a:buFont typeface="Arial"/>
                <a:buChar char="•"/>
              </a:pPr>
              <a:r>
                <a:rPr lang="en-US" sz="1400" b="1" i="0">
                  <a:solidFill>
                    <a:schemeClr val="dk2"/>
                  </a:solidFill>
                  <a:latin typeface="Space Grotesk"/>
                  <a:ea typeface="Space Grotesk"/>
                  <a:cs typeface="Space Grotesk"/>
                  <a:sym typeface="Space Grotesk"/>
                </a:rPr>
                <a:t>Integration of SAGAR with Sagarmala</a:t>
              </a:r>
              <a:endParaRPr/>
            </a:p>
            <a:p>
              <a:pPr marL="171450" marR="0" lvl="0" indent="-171450" algn="l" rtl="0">
                <a:lnSpc>
                  <a:spcPct val="150000"/>
                </a:lnSpc>
                <a:spcBef>
                  <a:spcPts val="0"/>
                </a:spcBef>
                <a:spcAft>
                  <a:spcPts val="0"/>
                </a:spcAft>
                <a:buClr>
                  <a:schemeClr val="dk2"/>
                </a:buClr>
                <a:buSzPts val="1400"/>
                <a:buFont typeface="Arial"/>
                <a:buChar char="•"/>
              </a:pPr>
              <a:r>
                <a:rPr lang="en-US" sz="1400" b="1" i="0">
                  <a:solidFill>
                    <a:schemeClr val="dk2"/>
                  </a:solidFill>
                  <a:latin typeface="Space Grotesk"/>
                  <a:ea typeface="Space Grotesk"/>
                  <a:cs typeface="Space Grotesk"/>
                  <a:sym typeface="Space Grotesk"/>
                </a:rPr>
                <a:t>National Maritime Security Coordinator</a:t>
              </a:r>
              <a:endParaRPr sz="1400">
                <a:solidFill>
                  <a:schemeClr val="dk2"/>
                </a:solidFill>
                <a:latin typeface="Arial"/>
                <a:ea typeface="Arial"/>
                <a:cs typeface="Arial"/>
                <a:sym typeface="Arial"/>
              </a:endParaRPr>
            </a:p>
          </p:txBody>
        </p:sp>
      </p:grpSp>
      <p:cxnSp>
        <p:nvCxnSpPr>
          <p:cNvPr id="161" name="Google Shape;161;p5"/>
          <p:cNvCxnSpPr/>
          <p:nvPr/>
        </p:nvCxnSpPr>
        <p:spPr>
          <a:xfrm>
            <a:off x="227045" y="3051110"/>
            <a:ext cx="11513976" cy="0"/>
          </a:xfrm>
          <a:prstGeom prst="straightConnector1">
            <a:avLst/>
          </a:prstGeom>
          <a:noFill/>
          <a:ln w="22225" cap="flat" cmpd="sng">
            <a:solidFill>
              <a:schemeClr val="accent3"/>
            </a:solidFill>
            <a:prstDash val="solid"/>
            <a:miter lim="800000"/>
            <a:headEnd type="none" w="sm" len="sm"/>
            <a:tailEnd type="none" w="sm" len="sm"/>
          </a:ln>
        </p:spPr>
      </p:cxnSp>
      <p:cxnSp>
        <p:nvCxnSpPr>
          <p:cNvPr id="162" name="Google Shape;162;p5"/>
          <p:cNvCxnSpPr/>
          <p:nvPr/>
        </p:nvCxnSpPr>
        <p:spPr>
          <a:xfrm>
            <a:off x="227045" y="5081099"/>
            <a:ext cx="11513976" cy="0"/>
          </a:xfrm>
          <a:prstGeom prst="straightConnector1">
            <a:avLst/>
          </a:prstGeom>
          <a:noFill/>
          <a:ln w="22225" cap="flat" cmpd="sng">
            <a:solidFill>
              <a:schemeClr val="accent3"/>
            </a:solidFill>
            <a:prstDash val="solid"/>
            <a:miter lim="800000"/>
            <a:headEnd type="none" w="sm" len="sm"/>
            <a:tailEnd type="none" w="sm" len="sm"/>
          </a:ln>
        </p:spPr>
      </p:cxnSp>
      <p:sp>
        <p:nvSpPr>
          <p:cNvPr id="163" name="Google Shape;163;p5"/>
          <p:cNvSpPr/>
          <p:nvPr/>
        </p:nvSpPr>
        <p:spPr>
          <a:xfrm rot="10800000">
            <a:off x="9965094" y="-8608"/>
            <a:ext cx="2217576" cy="1074409"/>
          </a:xfrm>
          <a:prstGeom prst="flowChartManualInpu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p:nvPr/>
        </p:nvSpPr>
        <p:spPr>
          <a:xfrm>
            <a:off x="10829731" y="-11464"/>
            <a:ext cx="1362269" cy="636747"/>
          </a:xfrm>
          <a:custGeom>
            <a:avLst/>
            <a:gdLst/>
            <a:ahLst/>
            <a:cxnLst/>
            <a:rect l="l" t="t" r="r" b="b"/>
            <a:pathLst>
              <a:path w="1293845" h="625283" extrusionOk="0">
                <a:moveTo>
                  <a:pt x="0" y="0"/>
                </a:moveTo>
                <a:lnTo>
                  <a:pt x="1282932" y="9331"/>
                </a:lnTo>
                <a:lnTo>
                  <a:pt x="1293845" y="290832"/>
                </a:lnTo>
                <a:lnTo>
                  <a:pt x="1293845" y="625283"/>
                </a:lnTo>
                <a:lnTo>
                  <a:pt x="1293845" y="625283"/>
                </a:lnTo>
                <a:lnTo>
                  <a:pt x="290832" y="625283"/>
                </a:lnTo>
                <a:lnTo>
                  <a:pt x="0" y="334451"/>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6"/>
          <p:cNvSpPr txBox="1">
            <a:spLocks noGrp="1"/>
          </p:cNvSpPr>
          <p:nvPr>
            <p:ph type="title"/>
          </p:nvPr>
        </p:nvSpPr>
        <p:spPr>
          <a:xfrm>
            <a:off x="433484" y="382111"/>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Arial"/>
              <a:buNone/>
            </a:pPr>
            <a:r>
              <a:rPr lang="en-US" b="1" i="0">
                <a:solidFill>
                  <a:srgbClr val="002060"/>
                </a:solidFill>
                <a:latin typeface="Arial"/>
                <a:ea typeface="Arial"/>
                <a:cs typeface="Arial"/>
                <a:sym typeface="Arial"/>
              </a:rPr>
              <a:t>Future Opportunities in the Indian Ocean Region</a:t>
            </a:r>
            <a:r>
              <a:rPr lang="en-US">
                <a:solidFill>
                  <a:srgbClr val="002060"/>
                </a:solidFill>
                <a:latin typeface="Arial"/>
                <a:ea typeface="Arial"/>
                <a:cs typeface="Arial"/>
                <a:sym typeface="Arial"/>
              </a:rPr>
              <a:t/>
            </a:r>
            <a:br>
              <a:rPr lang="en-US">
                <a:solidFill>
                  <a:srgbClr val="002060"/>
                </a:solidFill>
                <a:latin typeface="Arial"/>
                <a:ea typeface="Arial"/>
                <a:cs typeface="Arial"/>
                <a:sym typeface="Arial"/>
              </a:rPr>
            </a:br>
            <a:endParaRPr>
              <a:solidFill>
                <a:srgbClr val="002060"/>
              </a:solidFill>
              <a:latin typeface="Arial"/>
              <a:ea typeface="Arial"/>
              <a:cs typeface="Arial"/>
              <a:sym typeface="Arial"/>
            </a:endParaRPr>
          </a:p>
        </p:txBody>
      </p:sp>
      <p:sp>
        <p:nvSpPr>
          <p:cNvPr id="170" name="Google Shape;170;p6"/>
          <p:cNvSpPr txBox="1"/>
          <p:nvPr/>
        </p:nvSpPr>
        <p:spPr>
          <a:xfrm>
            <a:off x="405882" y="1581543"/>
            <a:ext cx="250060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00B0F0"/>
                </a:solidFill>
                <a:latin typeface="Space Grotesk"/>
                <a:ea typeface="Space Grotesk"/>
                <a:cs typeface="Space Grotesk"/>
                <a:sym typeface="Space Grotesk"/>
              </a:rPr>
              <a:t>INDIA'S RESPONSE TO CHINA'S ACTIVITIES IN THE IOR</a:t>
            </a:r>
            <a:endParaRPr sz="1600" b="1">
              <a:solidFill>
                <a:srgbClr val="00B0F0"/>
              </a:solidFill>
              <a:latin typeface="Calibri"/>
              <a:ea typeface="Calibri"/>
              <a:cs typeface="Calibri"/>
              <a:sym typeface="Calibri"/>
            </a:endParaRPr>
          </a:p>
        </p:txBody>
      </p:sp>
      <p:sp>
        <p:nvSpPr>
          <p:cNvPr id="171" name="Google Shape;171;p6"/>
          <p:cNvSpPr txBox="1"/>
          <p:nvPr/>
        </p:nvSpPr>
        <p:spPr>
          <a:xfrm>
            <a:off x="405882" y="2412540"/>
            <a:ext cx="250060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a:solidFill>
                  <a:schemeClr val="dk1"/>
                </a:solidFill>
                <a:latin typeface="Work Sans"/>
                <a:ea typeface="Work Sans"/>
                <a:cs typeface="Work Sans"/>
                <a:sym typeface="Work Sans"/>
              </a:rPr>
              <a:t>Increased naval operations and strategic base establishment in the Indian Ocean Region to counterbalance China’s influence.</a:t>
            </a:r>
            <a:endParaRPr/>
          </a:p>
        </p:txBody>
      </p:sp>
      <p:sp>
        <p:nvSpPr>
          <p:cNvPr id="172" name="Google Shape;172;p6"/>
          <p:cNvSpPr txBox="1"/>
          <p:nvPr/>
        </p:nvSpPr>
        <p:spPr>
          <a:xfrm>
            <a:off x="8366839" y="1604744"/>
            <a:ext cx="25006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7F6000"/>
                </a:solidFill>
                <a:latin typeface="Space Grotesk"/>
                <a:ea typeface="Space Grotesk"/>
                <a:cs typeface="Space Grotesk"/>
                <a:sym typeface="Space Grotesk"/>
              </a:rPr>
              <a:t>ROLE AS A REGIONAL FIRST RESPONDER</a:t>
            </a:r>
            <a:endParaRPr sz="1600" b="1">
              <a:solidFill>
                <a:srgbClr val="7F6000"/>
              </a:solidFill>
              <a:latin typeface="Calibri"/>
              <a:ea typeface="Calibri"/>
              <a:cs typeface="Calibri"/>
              <a:sym typeface="Calibri"/>
            </a:endParaRPr>
          </a:p>
        </p:txBody>
      </p:sp>
      <p:sp>
        <p:nvSpPr>
          <p:cNvPr id="173" name="Google Shape;173;p6"/>
          <p:cNvSpPr txBox="1"/>
          <p:nvPr/>
        </p:nvSpPr>
        <p:spPr>
          <a:xfrm>
            <a:off x="8366839" y="2200163"/>
            <a:ext cx="25006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a:solidFill>
                  <a:schemeClr val="dk1"/>
                </a:solidFill>
                <a:latin typeface="Work Sans"/>
                <a:ea typeface="Work Sans"/>
                <a:cs typeface="Work Sans"/>
                <a:sym typeface="Work Sans"/>
              </a:rPr>
              <a:t>India has actively engaged in disaster relief and anti-piracy operations, showcasing its commitment to regional security.</a:t>
            </a:r>
            <a:endParaRPr/>
          </a:p>
        </p:txBody>
      </p:sp>
      <p:sp>
        <p:nvSpPr>
          <p:cNvPr id="174" name="Google Shape;174;p6"/>
          <p:cNvSpPr/>
          <p:nvPr/>
        </p:nvSpPr>
        <p:spPr>
          <a:xfrm>
            <a:off x="8322516" y="4149519"/>
            <a:ext cx="2589245" cy="2461939"/>
          </a:xfrm>
          <a:prstGeom prst="round2DiagRect">
            <a:avLst>
              <a:gd name="adj1" fmla="val 16667"/>
              <a:gd name="adj2" fmla="val 0"/>
            </a:avLst>
          </a:prstGeom>
          <a:solidFill>
            <a:srgbClr val="BF9000">
              <a:alpha val="1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6"/>
          <p:cNvSpPr txBox="1"/>
          <p:nvPr/>
        </p:nvSpPr>
        <p:spPr>
          <a:xfrm>
            <a:off x="8366850" y="4246298"/>
            <a:ext cx="25005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7F7F7F"/>
                </a:solidFill>
                <a:latin typeface="Space Grotesk"/>
                <a:ea typeface="Space Grotesk"/>
                <a:cs typeface="Space Grotesk"/>
                <a:sym typeface="Space Grotesk"/>
              </a:rPr>
              <a:t>ESTABLISHMENT OF NEW STRATEGIC BASES: INS JATAYU AND INS KADAMBA</a:t>
            </a:r>
            <a:endParaRPr sz="1600" b="1">
              <a:solidFill>
                <a:srgbClr val="7F7F7F"/>
              </a:solidFill>
              <a:latin typeface="Calibri"/>
              <a:ea typeface="Calibri"/>
              <a:cs typeface="Calibri"/>
              <a:sym typeface="Calibri"/>
            </a:endParaRPr>
          </a:p>
        </p:txBody>
      </p:sp>
      <p:sp>
        <p:nvSpPr>
          <p:cNvPr id="176" name="Google Shape;176;p6"/>
          <p:cNvSpPr txBox="1"/>
          <p:nvPr/>
        </p:nvSpPr>
        <p:spPr>
          <a:xfrm>
            <a:off x="8366837" y="5219206"/>
            <a:ext cx="25006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a:solidFill>
                  <a:schemeClr val="dk1"/>
                </a:solidFill>
                <a:latin typeface="Work Sans"/>
                <a:ea typeface="Work Sans"/>
                <a:cs typeface="Work Sans"/>
                <a:sym typeface="Work Sans"/>
              </a:rPr>
              <a:t>The establishment of bases such as INS Jatayu and INS Kadamba has improved India’s operational reach and capabilities in the region.</a:t>
            </a:r>
            <a:endParaRPr/>
          </a:p>
        </p:txBody>
      </p:sp>
      <p:grpSp>
        <p:nvGrpSpPr>
          <p:cNvPr id="177" name="Google Shape;177;p6"/>
          <p:cNvGrpSpPr/>
          <p:nvPr/>
        </p:nvGrpSpPr>
        <p:grpSpPr>
          <a:xfrm>
            <a:off x="405882" y="1246693"/>
            <a:ext cx="10543202" cy="5364765"/>
            <a:chOff x="368560" y="1246693"/>
            <a:chExt cx="10543202" cy="5364765"/>
          </a:xfrm>
        </p:grpSpPr>
        <p:grpSp>
          <p:nvGrpSpPr>
            <p:cNvPr id="178" name="Google Shape;178;p6"/>
            <p:cNvGrpSpPr/>
            <p:nvPr/>
          </p:nvGrpSpPr>
          <p:grpSpPr>
            <a:xfrm>
              <a:off x="4345538" y="2918549"/>
              <a:ext cx="2589245" cy="2461939"/>
              <a:chOff x="4499686" y="2918549"/>
              <a:chExt cx="2589245" cy="2461939"/>
            </a:xfrm>
          </p:grpSpPr>
          <p:sp>
            <p:nvSpPr>
              <p:cNvPr id="179" name="Google Shape;179;p6"/>
              <p:cNvSpPr/>
              <p:nvPr/>
            </p:nvSpPr>
            <p:spPr>
              <a:xfrm>
                <a:off x="4499686" y="2918549"/>
                <a:ext cx="2589245" cy="2461939"/>
              </a:xfrm>
              <a:prstGeom prst="round2DiagRect">
                <a:avLst>
                  <a:gd name="adj1" fmla="val 16667"/>
                  <a:gd name="adj2" fmla="val 0"/>
                </a:avLst>
              </a:prstGeom>
              <a:solidFill>
                <a:schemeClr val="accent5">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6"/>
              <p:cNvSpPr txBox="1"/>
              <p:nvPr/>
            </p:nvSpPr>
            <p:spPr>
              <a:xfrm>
                <a:off x="4544007" y="3290982"/>
                <a:ext cx="250060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3F3F3F"/>
                    </a:solidFill>
                    <a:latin typeface="Space Grotesk"/>
                    <a:ea typeface="Space Grotesk"/>
                    <a:cs typeface="Space Grotesk"/>
                    <a:sym typeface="Space Grotesk"/>
                  </a:rPr>
                  <a:t>MISSION-BASED DEPLOYMENTS AND CONTINUOUS PRESENCE</a:t>
                </a:r>
                <a:endParaRPr sz="1600" b="1">
                  <a:solidFill>
                    <a:srgbClr val="3F3F3F"/>
                  </a:solidFill>
                  <a:latin typeface="Calibri"/>
                  <a:ea typeface="Calibri"/>
                  <a:cs typeface="Calibri"/>
                  <a:sym typeface="Calibri"/>
                </a:endParaRPr>
              </a:p>
            </p:txBody>
          </p:sp>
          <p:sp>
            <p:nvSpPr>
              <p:cNvPr id="181" name="Google Shape;181;p6"/>
              <p:cNvSpPr txBox="1"/>
              <p:nvPr/>
            </p:nvSpPr>
            <p:spPr>
              <a:xfrm>
                <a:off x="4544007" y="4109059"/>
                <a:ext cx="2500604"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a:solidFill>
                      <a:schemeClr val="dk1"/>
                    </a:solidFill>
                    <a:latin typeface="Work Sans"/>
                    <a:ea typeface="Work Sans"/>
                    <a:cs typeface="Work Sans"/>
                    <a:sym typeface="Work Sans"/>
                  </a:rPr>
                  <a:t>Maintaining a continuous naval presence at strategic entry points ensures readiness and rapid response capabilities.</a:t>
                </a:r>
                <a:endParaRPr/>
              </a:p>
            </p:txBody>
          </p:sp>
        </p:grpSp>
        <p:sp>
          <p:nvSpPr>
            <p:cNvPr id="182" name="Google Shape;182;p6"/>
            <p:cNvSpPr/>
            <p:nvPr/>
          </p:nvSpPr>
          <p:spPr>
            <a:xfrm>
              <a:off x="396553" y="1310991"/>
              <a:ext cx="2589245" cy="2461939"/>
            </a:xfrm>
            <a:prstGeom prst="round2DiagRect">
              <a:avLst>
                <a:gd name="adj1" fmla="val 16667"/>
                <a:gd name="adj2" fmla="val 0"/>
              </a:avLst>
            </a:prstGeom>
            <a:solidFill>
              <a:schemeClr val="accent4">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6"/>
            <p:cNvSpPr/>
            <p:nvPr/>
          </p:nvSpPr>
          <p:spPr>
            <a:xfrm>
              <a:off x="8322517" y="1246693"/>
              <a:ext cx="2589245" cy="2461939"/>
            </a:xfrm>
            <a:prstGeom prst="round2DiagRect">
              <a:avLst>
                <a:gd name="adj1" fmla="val 16667"/>
                <a:gd name="adj2" fmla="val 0"/>
              </a:avLst>
            </a:prstGeom>
            <a:solidFill>
              <a:srgbClr val="C4E0B2">
                <a:alpha val="1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6"/>
            <p:cNvSpPr/>
            <p:nvPr/>
          </p:nvSpPr>
          <p:spPr>
            <a:xfrm>
              <a:off x="368560" y="4149519"/>
              <a:ext cx="2589245" cy="2461939"/>
            </a:xfrm>
            <a:prstGeom prst="round2DiagRect">
              <a:avLst>
                <a:gd name="adj1" fmla="val 16667"/>
                <a:gd name="adj2" fmla="val 0"/>
              </a:avLst>
            </a:prstGeom>
            <a:solidFill>
              <a:srgbClr val="C55A11">
                <a:alpha val="1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5" name="Google Shape;185;p6"/>
          <p:cNvSpPr txBox="1"/>
          <p:nvPr/>
        </p:nvSpPr>
        <p:spPr>
          <a:xfrm>
            <a:off x="354563" y="4435865"/>
            <a:ext cx="250060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002060"/>
                </a:solidFill>
                <a:latin typeface="Space Grotesk"/>
                <a:ea typeface="Space Grotesk"/>
                <a:cs typeface="Space Grotesk"/>
                <a:sym typeface="Space Grotesk"/>
              </a:rPr>
              <a:t>BOLSTERED NAVAL OPERATIONS SINCE 2018</a:t>
            </a:r>
            <a:endParaRPr sz="1600" b="1">
              <a:solidFill>
                <a:srgbClr val="002060"/>
              </a:solidFill>
              <a:latin typeface="Calibri"/>
              <a:ea typeface="Calibri"/>
              <a:cs typeface="Calibri"/>
              <a:sym typeface="Calibri"/>
            </a:endParaRPr>
          </a:p>
        </p:txBody>
      </p:sp>
      <p:sp>
        <p:nvSpPr>
          <p:cNvPr id="186" name="Google Shape;186;p6"/>
          <p:cNvSpPr txBox="1"/>
          <p:nvPr/>
        </p:nvSpPr>
        <p:spPr>
          <a:xfrm>
            <a:off x="354563" y="4974473"/>
            <a:ext cx="250060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0" i="0">
                <a:solidFill>
                  <a:schemeClr val="dk1"/>
                </a:solidFill>
                <a:latin typeface="Work Sans"/>
                <a:ea typeface="Work Sans"/>
                <a:cs typeface="Work Sans"/>
                <a:sym typeface="Work Sans"/>
              </a:rPr>
              <a:t>The Indian Navy has undertaken mission-based deployments to ensure a constant presence and readiness in key maritime areas since 2018.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7"/>
          <p:cNvSpPr txBox="1">
            <a:spLocks noGrp="1"/>
          </p:cNvSpPr>
          <p:nvPr>
            <p:ph type="title"/>
          </p:nvPr>
        </p:nvSpPr>
        <p:spPr>
          <a:xfrm>
            <a:off x="838200" y="102759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b="1"/>
              <a:t>Thank you</a:t>
            </a:r>
            <a:endParaRPr sz="6000" b="1"/>
          </a:p>
        </p:txBody>
      </p:sp>
      <p:sp>
        <p:nvSpPr>
          <p:cNvPr id="192" name="Google Shape;192;p7"/>
          <p:cNvSpPr txBox="1">
            <a:spLocks noGrp="1"/>
          </p:cNvSpPr>
          <p:nvPr>
            <p:ph type="body" idx="1"/>
          </p:nvPr>
        </p:nvSpPr>
        <p:spPr>
          <a:xfrm>
            <a:off x="604925" y="2814675"/>
            <a:ext cx="10515600" cy="1423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2800"/>
              <a:buNone/>
            </a:pPr>
            <a:r>
              <a:rPr lang="en-US" dirty="0">
                <a:solidFill>
                  <a:schemeClr val="dk2"/>
                </a:solidFill>
                <a:latin typeface="Arial Black"/>
                <a:ea typeface="Arial Black"/>
                <a:cs typeface="Arial Black"/>
                <a:sym typeface="Arial Black"/>
              </a:rPr>
              <a:t>Special thanks to </a:t>
            </a:r>
            <a:r>
              <a:rPr lang="en-US" dirty="0" err="1">
                <a:solidFill>
                  <a:schemeClr val="dk2"/>
                </a:solidFill>
                <a:latin typeface="Arial Black"/>
                <a:ea typeface="Arial Black"/>
                <a:cs typeface="Arial Black"/>
                <a:sym typeface="Arial Black"/>
              </a:rPr>
              <a:t>Dr</a:t>
            </a:r>
            <a:r>
              <a:rPr lang="en-US" dirty="0">
                <a:solidFill>
                  <a:schemeClr val="dk2"/>
                </a:solidFill>
                <a:latin typeface="Arial Black"/>
                <a:ea typeface="Arial Black"/>
                <a:cs typeface="Arial Black"/>
                <a:sym typeface="Arial Black"/>
              </a:rPr>
              <a:t> Pooja Bhatt and Captain </a:t>
            </a:r>
            <a:r>
              <a:rPr lang="en-US" dirty="0" err="1">
                <a:solidFill>
                  <a:schemeClr val="dk2"/>
                </a:solidFill>
                <a:latin typeface="Arial Black"/>
                <a:ea typeface="Arial Black"/>
                <a:cs typeface="Arial Black"/>
                <a:sym typeface="Arial Black"/>
              </a:rPr>
              <a:t>Sarabjeet</a:t>
            </a:r>
            <a:r>
              <a:rPr lang="en-US" dirty="0">
                <a:solidFill>
                  <a:schemeClr val="dk2"/>
                </a:solidFill>
                <a:latin typeface="Arial Black"/>
                <a:ea typeface="Arial Black"/>
                <a:cs typeface="Arial Black"/>
                <a:sym typeface="Arial Black"/>
              </a:rPr>
              <a:t> </a:t>
            </a:r>
            <a:r>
              <a:rPr lang="en-US" dirty="0" err="1">
                <a:solidFill>
                  <a:schemeClr val="dk2"/>
                </a:solidFill>
                <a:latin typeface="Arial Black"/>
                <a:ea typeface="Arial Black"/>
                <a:cs typeface="Arial Black"/>
                <a:sym typeface="Arial Black"/>
              </a:rPr>
              <a:t>Parmar</a:t>
            </a:r>
            <a:r>
              <a:rPr lang="en-US" dirty="0">
                <a:solidFill>
                  <a:schemeClr val="dk2"/>
                </a:solidFill>
                <a:latin typeface="Arial Black"/>
                <a:ea typeface="Arial Black"/>
                <a:cs typeface="Arial Black"/>
                <a:sym typeface="Arial Black"/>
              </a:rPr>
              <a:t> for their valuable inputs on this paper.</a:t>
            </a:r>
            <a:endParaRPr dirty="0">
              <a:solidFill>
                <a:schemeClr val="dk2"/>
              </a:solidFill>
              <a:latin typeface="Arial Black"/>
              <a:ea typeface="Arial Black"/>
              <a:cs typeface="Arial Black"/>
              <a:sym typeface="Arial Black"/>
            </a:endParaRPr>
          </a:p>
          <a:p>
            <a:pPr marL="0" lvl="0" indent="0" algn="l" rtl="0">
              <a:lnSpc>
                <a:spcPct val="90000"/>
              </a:lnSpc>
              <a:spcBef>
                <a:spcPts val="0"/>
              </a:spcBef>
              <a:spcAft>
                <a:spcPts val="0"/>
              </a:spcAft>
              <a:buClr>
                <a:schemeClr val="dk2"/>
              </a:buClr>
              <a:buSzPts val="2800"/>
              <a:buNone/>
            </a:pPr>
            <a:endParaRPr dirty="0">
              <a:solidFill>
                <a:schemeClr val="dk2"/>
              </a:solidFill>
              <a:latin typeface="Arial Black"/>
              <a:ea typeface="Arial Black"/>
              <a:cs typeface="Arial Black"/>
              <a:sym typeface="Arial Black"/>
            </a:endParaRPr>
          </a:p>
        </p:txBody>
      </p:sp>
      <p:pic>
        <p:nvPicPr>
          <p:cNvPr id="193" name="Google Shape;193;p7"/>
          <p:cNvPicPr preferRelativeResize="0"/>
          <p:nvPr/>
        </p:nvPicPr>
        <p:blipFill rotWithShape="1">
          <a:blip r:embed="rId3">
            <a:alphaModFix/>
          </a:blip>
          <a:srcRect/>
          <a:stretch/>
        </p:blipFill>
        <p:spPr>
          <a:xfrm>
            <a:off x="244442" y="5534224"/>
            <a:ext cx="2209509" cy="917991"/>
          </a:xfrm>
          <a:prstGeom prst="rect">
            <a:avLst/>
          </a:prstGeom>
          <a:noFill/>
          <a:ln>
            <a:noFill/>
          </a:ln>
        </p:spPr>
      </p:pic>
      <p:sp>
        <p:nvSpPr>
          <p:cNvPr id="194" name="Google Shape;194;p7"/>
          <p:cNvSpPr/>
          <p:nvPr/>
        </p:nvSpPr>
        <p:spPr>
          <a:xfrm>
            <a:off x="-9332" y="0"/>
            <a:ext cx="1716833" cy="1530220"/>
          </a:xfrm>
          <a:custGeom>
            <a:avLst/>
            <a:gdLst/>
            <a:ahLst/>
            <a:cxnLst/>
            <a:rect l="l" t="t" r="r" b="b"/>
            <a:pathLst>
              <a:path w="1716833" h="1530220" extrusionOk="0">
                <a:moveTo>
                  <a:pt x="9331" y="1530220"/>
                </a:moveTo>
                <a:cubicBezTo>
                  <a:pt x="6221" y="1020147"/>
                  <a:pt x="3110" y="510073"/>
                  <a:pt x="0" y="0"/>
                </a:cubicBezTo>
                <a:lnTo>
                  <a:pt x="1716833" y="9331"/>
                </a:lnTo>
                <a:lnTo>
                  <a:pt x="1175658" y="1530220"/>
                </a:lnTo>
                <a:lnTo>
                  <a:pt x="9331" y="153022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7"/>
          <p:cNvSpPr/>
          <p:nvPr/>
        </p:nvSpPr>
        <p:spPr>
          <a:xfrm rot="10800000">
            <a:off x="10475167" y="5327780"/>
            <a:ext cx="1716833" cy="1530220"/>
          </a:xfrm>
          <a:custGeom>
            <a:avLst/>
            <a:gdLst/>
            <a:ahLst/>
            <a:cxnLst/>
            <a:rect l="l" t="t" r="r" b="b"/>
            <a:pathLst>
              <a:path w="1716833" h="1530220" extrusionOk="0">
                <a:moveTo>
                  <a:pt x="9331" y="1530220"/>
                </a:moveTo>
                <a:cubicBezTo>
                  <a:pt x="6221" y="1020147"/>
                  <a:pt x="3110" y="510073"/>
                  <a:pt x="0" y="0"/>
                </a:cubicBezTo>
                <a:lnTo>
                  <a:pt x="1716833" y="9331"/>
                </a:lnTo>
                <a:lnTo>
                  <a:pt x="1175658" y="1530220"/>
                </a:lnTo>
                <a:lnTo>
                  <a:pt x="9331" y="153022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7"/>
          <p:cNvSpPr txBox="1"/>
          <p:nvPr/>
        </p:nvSpPr>
        <p:spPr>
          <a:xfrm>
            <a:off x="2453950" y="4372150"/>
            <a:ext cx="7518600" cy="102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solidFill>
                  <a:schemeClr val="dk1"/>
                </a:solidFill>
                <a:latin typeface="Calibri"/>
                <a:ea typeface="Calibri"/>
                <a:cs typeface="Calibri"/>
                <a:sym typeface="Calibri"/>
              </a:rPr>
              <a:t>The Paper is available at: </a:t>
            </a:r>
            <a:r>
              <a:rPr lang="en-US" sz="2800" dirty="0">
                <a:solidFill>
                  <a:schemeClr val="dk1"/>
                </a:solidFill>
                <a:latin typeface="Calibri"/>
                <a:ea typeface="Calibri"/>
                <a:cs typeface="Calibri"/>
                <a:sym typeface="Calibri"/>
                <a:hlinkClick r:id="rId4"/>
              </a:rPr>
              <a:t>https://</a:t>
            </a:r>
            <a:r>
              <a:rPr lang="en-US" sz="2800" dirty="0" smtClean="0">
                <a:solidFill>
                  <a:schemeClr val="dk1"/>
                </a:solidFill>
                <a:latin typeface="Calibri"/>
                <a:ea typeface="Calibri"/>
                <a:cs typeface="Calibri"/>
                <a:sym typeface="Calibri"/>
                <a:hlinkClick r:id="rId4"/>
              </a:rPr>
              <a:t>cuts-global.org/indo-pacific-forum.htm</a:t>
            </a:r>
            <a:r>
              <a:rPr lang="en-US" sz="2800" dirty="0" smtClean="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p:txBody>
      </p:sp>
      <p:sp>
        <p:nvSpPr>
          <p:cNvPr id="2" name="TextBox 1"/>
          <p:cNvSpPr txBox="1"/>
          <p:nvPr/>
        </p:nvSpPr>
        <p:spPr>
          <a:xfrm>
            <a:off x="2453950" y="5399950"/>
            <a:ext cx="4305670" cy="523220"/>
          </a:xfrm>
          <a:prstGeom prst="rect">
            <a:avLst/>
          </a:prstGeom>
          <a:noFill/>
        </p:spPr>
        <p:txBody>
          <a:bodyPr wrap="square" rtlCol="0">
            <a:spAutoFit/>
          </a:bodyPr>
          <a:lstStyle/>
          <a:p>
            <a:r>
              <a:rPr lang="en-IN" dirty="0" smtClean="0"/>
              <a:t>Researched by </a:t>
            </a:r>
            <a:r>
              <a:rPr lang="en-IN" dirty="0" err="1" smtClean="0"/>
              <a:t>Mihir</a:t>
            </a:r>
            <a:r>
              <a:rPr lang="en-IN" dirty="0" smtClean="0"/>
              <a:t> S </a:t>
            </a:r>
            <a:r>
              <a:rPr lang="en-IN" dirty="0" err="1" smtClean="0"/>
              <a:t>Bhonsale</a:t>
            </a:r>
            <a:r>
              <a:rPr lang="en-IN" dirty="0" smtClean="0"/>
              <a:t> and </a:t>
            </a:r>
            <a:r>
              <a:rPr lang="en-IN" dirty="0" err="1" smtClean="0"/>
              <a:t>Dhruv</a:t>
            </a:r>
            <a:r>
              <a:rPr lang="en-IN" dirty="0" smtClean="0"/>
              <a:t> Bansal, CUTS International</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687</Words>
  <Application>Microsoft Office PowerPoint</Application>
  <PresentationFormat>Widescreen</PresentationFormat>
  <Paragraphs>82</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Work Sans</vt:lpstr>
      <vt:lpstr>Open Sans</vt:lpstr>
      <vt:lpstr>Calibri</vt:lpstr>
      <vt:lpstr>Space Grotesk</vt:lpstr>
      <vt:lpstr>Office Theme</vt:lpstr>
      <vt:lpstr>India’s Indo-Pacific Strategy: Does India need a formal approach?</vt:lpstr>
      <vt:lpstr>Strategy, Outlook, and Policy?</vt:lpstr>
      <vt:lpstr>  India’s current approach to the Indo-Pacific </vt:lpstr>
      <vt:lpstr>INDO-PACIFIC DYNAMICS</vt:lpstr>
      <vt:lpstr>Recommendations</vt:lpstr>
      <vt:lpstr>Future Opportunities in the Indian Ocean Region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India’s Indo-Pacific Strategy: Does India need a formal approach?</dc:title>
  <dc:creator>Dhruv Bansal</dc:creator>
  <cp:lastModifiedBy>PRH</cp:lastModifiedBy>
  <cp:revision>2</cp:revision>
  <dcterms:created xsi:type="dcterms:W3CDTF">2024-12-11T13:17:29Z</dcterms:created>
  <dcterms:modified xsi:type="dcterms:W3CDTF">2024-12-12T09:46:59Z</dcterms:modified>
</cp:coreProperties>
</file>