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1911" r:id="rId5"/>
    <p:sldId id="1912" r:id="rId6"/>
    <p:sldId id="1913" r:id="rId7"/>
    <p:sldId id="1914" r:id="rId8"/>
    <p:sldId id="1915" r:id="rId9"/>
    <p:sldId id="1916" r:id="rId10"/>
    <p:sldId id="1917" r:id="rId11"/>
    <p:sldId id="1918" r:id="rId12"/>
    <p:sldId id="1919" r:id="rId13"/>
    <p:sldId id="1922" r:id="rId14"/>
    <p:sldId id="1920" r:id="rId15"/>
    <p:sldId id="192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E:\A.%20Projects%20Completed\Projects%202025-26\CUTS_KP\Energy%20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E:\A.%20Projects%20Completed\Projects%202025-26\CUTS_KP\Energy%20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E:\A.%20Projects%20Completed\Projects%202025-26\CUTS_KP\Energy%20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E:\A.%20Projects%20Completed\Projects%202025-26\CUTS_KP\Energy%20Data.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E:\A.%20Projects%20Completed\Projects%202025-26\CUTS_KP\Energy%20Data.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solidFill>
                <a:latin typeface="+mn-lt"/>
                <a:ea typeface="+mn-ea"/>
                <a:cs typeface="+mn-cs"/>
              </a:defRPr>
            </a:pPr>
            <a:r>
              <a:rPr lang="en-IN"/>
              <a:t>Per capita Electricity Consumption (kWh/capita)</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23493649628542196"/>
          <c:y val="0.21579089762374082"/>
          <c:w val="0.73916896510817509"/>
          <c:h val="0.5738091473505571"/>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'8. per Capita ele'!$C$3:$C$9</c:f>
              <c:strCache>
                <c:ptCount val="7"/>
                <c:pt idx="0">
                  <c:v>World</c:v>
                </c:pt>
                <c:pt idx="1">
                  <c:v>Bangladesh</c:v>
                </c:pt>
                <c:pt idx="2">
                  <c:v>Bhutan</c:v>
                </c:pt>
                <c:pt idx="3">
                  <c:v>India</c:v>
                </c:pt>
                <c:pt idx="4">
                  <c:v>Nepal</c:v>
                </c:pt>
                <c:pt idx="5">
                  <c:v>Sri Lanka</c:v>
                </c:pt>
                <c:pt idx="6">
                  <c:v>Maldives</c:v>
                </c:pt>
              </c:strCache>
            </c:strRef>
          </c:cat>
          <c:val>
            <c:numRef>
              <c:f>'8. per Capita ele'!$D$3:$D$9</c:f>
              <c:numCache>
                <c:formatCode>General</c:formatCode>
                <c:ptCount val="7"/>
                <c:pt idx="0">
                  <c:v>3558</c:v>
                </c:pt>
                <c:pt idx="1">
                  <c:v>603</c:v>
                </c:pt>
                <c:pt idx="2">
                  <c:v>15176</c:v>
                </c:pt>
                <c:pt idx="3">
                  <c:v>1182</c:v>
                </c:pt>
                <c:pt idx="4">
                  <c:v>351</c:v>
                </c:pt>
                <c:pt idx="5">
                  <c:v>644</c:v>
                </c:pt>
                <c:pt idx="6">
                  <c:v>1562</c:v>
                </c:pt>
              </c:numCache>
            </c:numRef>
          </c:val>
          <c:extLst>
            <c:ext xmlns:c16="http://schemas.microsoft.com/office/drawing/2014/chart" uri="{C3380CC4-5D6E-409C-BE32-E72D297353CC}">
              <c16:uniqueId val="{00000000-AE62-43AD-A23A-8C17D4414DCF}"/>
            </c:ext>
          </c:extLst>
        </c:ser>
        <c:dLbls>
          <c:dLblPos val="outEnd"/>
          <c:showLegendKey val="0"/>
          <c:showVal val="1"/>
          <c:showCatName val="0"/>
          <c:showSerName val="0"/>
          <c:showPercent val="0"/>
          <c:showBubbleSize val="0"/>
        </c:dLbls>
        <c:gapWidth val="219"/>
        <c:overlap val="-27"/>
        <c:axId val="467427392"/>
        <c:axId val="467429792"/>
      </c:barChart>
      <c:catAx>
        <c:axId val="467427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467429792"/>
        <c:crosses val="autoZero"/>
        <c:auto val="1"/>
        <c:lblAlgn val="ctr"/>
        <c:lblOffset val="100"/>
        <c:noMultiLvlLbl val="0"/>
      </c:catAx>
      <c:valAx>
        <c:axId val="4674297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a:t>kWh</a:t>
                </a:r>
                <a:endParaRPr lang="en-IN"/>
              </a:p>
            </c:rich>
          </c:tx>
          <c:overlay val="0"/>
          <c:spPr>
            <a:noFill/>
            <a:ln>
              <a:noFill/>
            </a:ln>
            <a:effectLst/>
          </c:spPr>
          <c:txPr>
            <a:bodyPr rot="-54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IN"/>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467427392"/>
        <c:crosses val="autoZero"/>
        <c:crossBetween val="between"/>
      </c:valAx>
      <c:spPr>
        <a:noFill/>
        <a:ln>
          <a:noFill/>
        </a:ln>
        <a:effectLst/>
      </c:spPr>
    </c:plotArea>
    <c:plotVisOnly val="1"/>
    <c:dispBlanksAs val="gap"/>
    <c:showDLblsOverMax val="0"/>
  </c:chart>
  <c:spPr>
    <a:noFill/>
    <a:ln>
      <a:noFill/>
    </a:ln>
    <a:effectLst/>
  </c:spPr>
  <c:txPr>
    <a:bodyPr/>
    <a:lstStyle/>
    <a:p>
      <a:pPr>
        <a:defRPr sz="1800" b="1">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dirty="0"/>
              <a:t>Installed</a:t>
            </a:r>
            <a:r>
              <a:rPr lang="en-US" baseline="0" dirty="0"/>
              <a:t> capacity by Source in South Asia</a:t>
            </a:r>
            <a:endParaRPr lang="en-IN" dirty="0"/>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IN"/>
        </a:p>
      </c:txPr>
    </c:title>
    <c:autoTitleDeleted val="0"/>
    <c:plotArea>
      <c:layout/>
      <c:pieChart>
        <c:varyColors val="1"/>
        <c:ser>
          <c:idx val="0"/>
          <c:order val="0"/>
          <c:dPt>
            <c:idx val="0"/>
            <c:bubble3D val="0"/>
            <c:spPr>
              <a:solidFill>
                <a:schemeClr val="tx1">
                  <a:lumMod val="50000"/>
                  <a:lumOff val="50000"/>
                </a:schemeClr>
              </a:solidFill>
              <a:ln w="19050">
                <a:solidFill>
                  <a:schemeClr val="lt1"/>
                </a:solidFill>
              </a:ln>
              <a:effectLst/>
            </c:spPr>
            <c:extLst>
              <c:ext xmlns:c16="http://schemas.microsoft.com/office/drawing/2014/chart" uri="{C3380CC4-5D6E-409C-BE32-E72D297353CC}">
                <c16:uniqueId val="{00000001-336F-4243-9123-080AB71827B0}"/>
              </c:ext>
            </c:extLst>
          </c:dPt>
          <c:dPt>
            <c:idx val="1"/>
            <c:bubble3D val="0"/>
            <c:spPr>
              <a:solidFill>
                <a:srgbClr val="FF0000"/>
              </a:solidFill>
              <a:ln w="19050">
                <a:solidFill>
                  <a:schemeClr val="lt1"/>
                </a:solidFill>
              </a:ln>
              <a:effectLst/>
            </c:spPr>
            <c:extLst>
              <c:ext xmlns:c16="http://schemas.microsoft.com/office/drawing/2014/chart" uri="{C3380CC4-5D6E-409C-BE32-E72D297353CC}">
                <c16:uniqueId val="{00000003-336F-4243-9123-080AB71827B0}"/>
              </c:ext>
            </c:extLst>
          </c:dPt>
          <c:dPt>
            <c:idx val="2"/>
            <c:bubble3D val="0"/>
            <c:spPr>
              <a:solidFill>
                <a:schemeClr val="tx1">
                  <a:lumMod val="65000"/>
                  <a:lumOff val="35000"/>
                </a:schemeClr>
              </a:solidFill>
              <a:ln w="19050">
                <a:solidFill>
                  <a:schemeClr val="lt1"/>
                </a:solidFill>
              </a:ln>
              <a:effectLst/>
            </c:spPr>
            <c:extLst>
              <c:ext xmlns:c16="http://schemas.microsoft.com/office/drawing/2014/chart" uri="{C3380CC4-5D6E-409C-BE32-E72D297353CC}">
                <c16:uniqueId val="{00000005-336F-4243-9123-080AB71827B0}"/>
              </c:ext>
            </c:extLst>
          </c:dPt>
          <c:dPt>
            <c:idx val="3"/>
            <c:bubble3D val="0"/>
            <c:spPr>
              <a:solidFill>
                <a:schemeClr val="accent1">
                  <a:lumMod val="75000"/>
                </a:schemeClr>
              </a:solidFill>
              <a:ln w="19050">
                <a:solidFill>
                  <a:schemeClr val="lt1"/>
                </a:solidFill>
              </a:ln>
              <a:effectLst/>
            </c:spPr>
            <c:extLst>
              <c:ext xmlns:c16="http://schemas.microsoft.com/office/drawing/2014/chart" uri="{C3380CC4-5D6E-409C-BE32-E72D297353CC}">
                <c16:uniqueId val="{00000007-336F-4243-9123-080AB71827B0}"/>
              </c:ext>
            </c:extLst>
          </c:dPt>
          <c:dPt>
            <c:idx val="4"/>
            <c:bubble3D val="0"/>
            <c:spPr>
              <a:solidFill>
                <a:srgbClr val="7030A0"/>
              </a:solidFill>
              <a:ln w="19050">
                <a:solidFill>
                  <a:schemeClr val="lt1"/>
                </a:solidFill>
              </a:ln>
              <a:effectLst/>
            </c:spPr>
            <c:extLst>
              <c:ext xmlns:c16="http://schemas.microsoft.com/office/drawing/2014/chart" uri="{C3380CC4-5D6E-409C-BE32-E72D297353CC}">
                <c16:uniqueId val="{00000009-336F-4243-9123-080AB71827B0}"/>
              </c:ext>
            </c:extLst>
          </c:dPt>
          <c:dPt>
            <c:idx val="5"/>
            <c:bubble3D val="0"/>
            <c:spPr>
              <a:solidFill>
                <a:srgbClr val="FFFF00"/>
              </a:solidFill>
              <a:ln w="19050">
                <a:solidFill>
                  <a:schemeClr val="lt1"/>
                </a:solidFill>
              </a:ln>
              <a:effectLst/>
            </c:spPr>
            <c:extLst>
              <c:ext xmlns:c16="http://schemas.microsoft.com/office/drawing/2014/chart" uri="{C3380CC4-5D6E-409C-BE32-E72D297353CC}">
                <c16:uniqueId val="{0000000B-336F-4243-9123-080AB71827B0}"/>
              </c:ext>
            </c:extLst>
          </c:dPt>
          <c:dPt>
            <c:idx val="6"/>
            <c:bubble3D val="0"/>
            <c:spPr>
              <a:solidFill>
                <a:srgbClr val="92D050"/>
              </a:solidFill>
              <a:ln w="19050">
                <a:solidFill>
                  <a:schemeClr val="lt1"/>
                </a:solidFill>
              </a:ln>
              <a:effectLst/>
            </c:spPr>
            <c:extLst>
              <c:ext xmlns:c16="http://schemas.microsoft.com/office/drawing/2014/chart" uri="{C3380CC4-5D6E-409C-BE32-E72D297353CC}">
                <c16:uniqueId val="{0000000D-336F-4243-9123-080AB71827B0}"/>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336F-4243-9123-080AB71827B0}"/>
              </c:ext>
            </c:extLst>
          </c:dPt>
          <c:dLbls>
            <c:dLbl>
              <c:idx val="0"/>
              <c:layout>
                <c:manualLayout>
                  <c:x val="2.8864857397803939E-3"/>
                  <c:y val="3.5378098271596957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336F-4243-9123-080AB71827B0}"/>
                </c:ext>
              </c:extLst>
            </c:dLbl>
            <c:dLbl>
              <c:idx val="1"/>
              <c:layout>
                <c:manualLayout>
                  <c:x val="-4.5056245636436272E-3"/>
                  <c:y val="-9.8347049534619254E-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336F-4243-9123-080AB71827B0}"/>
                </c:ext>
              </c:extLst>
            </c:dLbl>
            <c:dLbl>
              <c:idx val="3"/>
              <c:layout>
                <c:manualLayout>
                  <c:x val="4.4869942466295554E-2"/>
                  <c:y val="-2.0958750792701306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336F-4243-9123-080AB71827B0}"/>
                </c:ext>
              </c:extLst>
            </c:dLbl>
            <c:dLbl>
              <c:idx val="6"/>
              <c:layout>
                <c:manualLayout>
                  <c:x val="-2.2910809690751674E-3"/>
                  <c:y val="4.6551439134624298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336F-4243-9123-080AB71827B0}"/>
                </c:ext>
              </c:extLst>
            </c:dLbl>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'3. Installed Capacity'!$N$6:$U$6</c:f>
              <c:strCache>
                <c:ptCount val="8"/>
                <c:pt idx="0">
                  <c:v>Coal </c:v>
                </c:pt>
                <c:pt idx="1">
                  <c:v>Gas</c:v>
                </c:pt>
                <c:pt idx="2">
                  <c:v>Oil</c:v>
                </c:pt>
                <c:pt idx="3">
                  <c:v>Hydro</c:v>
                </c:pt>
                <c:pt idx="4">
                  <c:v>Nuclear</c:v>
                </c:pt>
                <c:pt idx="5">
                  <c:v>Solar</c:v>
                </c:pt>
                <c:pt idx="6">
                  <c:v>Wind</c:v>
                </c:pt>
                <c:pt idx="7">
                  <c:v>Bio</c:v>
                </c:pt>
              </c:strCache>
            </c:strRef>
          </c:cat>
          <c:val>
            <c:numRef>
              <c:f>'3. Installed Capacity'!$N$7:$U$7</c:f>
              <c:numCache>
                <c:formatCode>0</c:formatCode>
                <c:ptCount val="8"/>
                <c:pt idx="0">
                  <c:v>230849</c:v>
                </c:pt>
                <c:pt idx="1">
                  <c:v>32573.42</c:v>
                </c:pt>
                <c:pt idx="2">
                  <c:v>9441.7000000000007</c:v>
                </c:pt>
                <c:pt idx="3">
                  <c:v>64601</c:v>
                </c:pt>
                <c:pt idx="4">
                  <c:v>8780</c:v>
                </c:pt>
                <c:pt idx="5">
                  <c:v>132020.5</c:v>
                </c:pt>
                <c:pt idx="6">
                  <c:v>53862.92</c:v>
                </c:pt>
                <c:pt idx="7">
                  <c:v>11673.93</c:v>
                </c:pt>
              </c:numCache>
            </c:numRef>
          </c:val>
          <c:extLst>
            <c:ext xmlns:c16="http://schemas.microsoft.com/office/drawing/2014/chart" uri="{C3380CC4-5D6E-409C-BE32-E72D297353CC}">
              <c16:uniqueId val="{00000010-336F-4243-9123-080AB71827B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solidFill>
                <a:latin typeface="+mn-lt"/>
                <a:ea typeface="+mn-ea"/>
                <a:cs typeface="+mn-cs"/>
              </a:defRPr>
            </a:pPr>
            <a:r>
              <a:rPr lang="en-US"/>
              <a:t>Bangladesh Import from India</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solidFill>
              <a:latin typeface="+mn-lt"/>
              <a:ea typeface="+mn-ea"/>
              <a:cs typeface="+mn-cs"/>
            </a:defRPr>
          </a:pPr>
          <a:endParaRPr lang="en-US"/>
        </a:p>
      </c:txPr>
    </c:title>
    <c:autoTitleDeleted val="0"/>
    <c:plotArea>
      <c:layout/>
      <c:lineChart>
        <c:grouping val="standard"/>
        <c:varyColors val="0"/>
        <c:ser>
          <c:idx val="0"/>
          <c:order val="0"/>
          <c:tx>
            <c:strRef>
              <c:f>'5. Trade'!$B$1:$B$2</c:f>
              <c:strCache>
                <c:ptCount val="2"/>
                <c:pt idx="0">
                  <c:v>Bangladesh</c:v>
                </c:pt>
                <c:pt idx="1">
                  <c:v>Import</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'5. Trade'!$A$13:$A$20</c:f>
              <c:numCache>
                <c:formatCode>General</c:formatCode>
                <c:ptCount val="8"/>
                <c:pt idx="0">
                  <c:v>2015</c:v>
                </c:pt>
                <c:pt idx="1">
                  <c:v>2016</c:v>
                </c:pt>
                <c:pt idx="2">
                  <c:v>2017</c:v>
                </c:pt>
                <c:pt idx="3">
                  <c:v>2018</c:v>
                </c:pt>
                <c:pt idx="4">
                  <c:v>2019</c:v>
                </c:pt>
                <c:pt idx="5">
                  <c:v>2020</c:v>
                </c:pt>
                <c:pt idx="6">
                  <c:v>2021</c:v>
                </c:pt>
                <c:pt idx="7">
                  <c:v>2022</c:v>
                </c:pt>
              </c:numCache>
              <c:extLst/>
            </c:numRef>
          </c:cat>
          <c:val>
            <c:numRef>
              <c:f>'5. Trade'!$B$13:$B$20</c:f>
              <c:numCache>
                <c:formatCode>General</c:formatCode>
                <c:ptCount val="8"/>
                <c:pt idx="0">
                  <c:v>0</c:v>
                </c:pt>
                <c:pt idx="1">
                  <c:v>3822</c:v>
                </c:pt>
                <c:pt idx="2">
                  <c:v>4656</c:v>
                </c:pt>
                <c:pt idx="3">
                  <c:v>4783</c:v>
                </c:pt>
                <c:pt idx="4">
                  <c:v>6786</c:v>
                </c:pt>
                <c:pt idx="5">
                  <c:v>6674</c:v>
                </c:pt>
                <c:pt idx="6">
                  <c:v>8103</c:v>
                </c:pt>
                <c:pt idx="7">
                  <c:v>7712</c:v>
                </c:pt>
              </c:numCache>
              <c:extLst/>
            </c:numRef>
          </c:val>
          <c:smooth val="0"/>
          <c:extLst>
            <c:ext xmlns:c16="http://schemas.microsoft.com/office/drawing/2014/chart" uri="{C3380CC4-5D6E-409C-BE32-E72D297353CC}">
              <c16:uniqueId val="{00000000-AF19-473E-99AC-52DD9CF453C4}"/>
            </c:ext>
          </c:extLst>
        </c:ser>
        <c:dLbls>
          <c:dLblPos val="t"/>
          <c:showLegendKey val="0"/>
          <c:showVal val="1"/>
          <c:showCatName val="0"/>
          <c:showSerName val="0"/>
          <c:showPercent val="0"/>
          <c:showBubbleSize val="0"/>
        </c:dLbls>
        <c:smooth val="0"/>
        <c:axId val="1354586560"/>
        <c:axId val="1354588480"/>
      </c:lineChart>
      <c:catAx>
        <c:axId val="1354586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1354588480"/>
        <c:crosses val="autoZero"/>
        <c:auto val="1"/>
        <c:lblAlgn val="ctr"/>
        <c:lblOffset val="100"/>
        <c:noMultiLvlLbl val="0"/>
      </c:catAx>
      <c:valAx>
        <c:axId val="13545884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IN"/>
                  <a:t>MWh</a:t>
                </a:r>
              </a:p>
            </c:rich>
          </c:tx>
          <c:overlay val="0"/>
          <c:spPr>
            <a:noFill/>
            <a:ln>
              <a:noFill/>
            </a:ln>
            <a:effectLst/>
          </c:spPr>
          <c:txPr>
            <a:bodyPr rot="-54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1354586560"/>
        <c:crosses val="autoZero"/>
        <c:crossBetween val="between"/>
      </c:valAx>
      <c:spPr>
        <a:noFill/>
        <a:ln>
          <a:noFill/>
        </a:ln>
        <a:effectLst/>
      </c:spPr>
    </c:plotArea>
    <c:plotVisOnly val="1"/>
    <c:dispBlanksAs val="gap"/>
    <c:showDLblsOverMax val="0"/>
  </c:chart>
  <c:spPr>
    <a:noFill/>
    <a:ln>
      <a:solidFill>
        <a:schemeClr val="tx1"/>
      </a:solidFill>
    </a:ln>
    <a:effectLst/>
  </c:spPr>
  <c:txPr>
    <a:bodyPr/>
    <a:lstStyle/>
    <a:p>
      <a:pPr>
        <a:defRPr sz="1800" b="1">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solidFill>
                <a:latin typeface="+mn-lt"/>
                <a:ea typeface="+mn-ea"/>
                <a:cs typeface="+mn-cs"/>
              </a:defRPr>
            </a:pPr>
            <a:r>
              <a:rPr lang="en-IN"/>
              <a:t>Bhutan's Export and Import from India</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solidFill>
              <a:latin typeface="+mn-lt"/>
              <a:ea typeface="+mn-ea"/>
              <a:cs typeface="+mn-cs"/>
            </a:defRPr>
          </a:pPr>
          <a:endParaRPr lang="en-IN"/>
        </a:p>
      </c:txPr>
    </c:title>
    <c:autoTitleDeleted val="0"/>
    <c:plotArea>
      <c:layout>
        <c:manualLayout>
          <c:layoutTarget val="inner"/>
          <c:xMode val="edge"/>
          <c:yMode val="edge"/>
          <c:x val="0.21714757097921505"/>
          <c:y val="0.15495137667511488"/>
          <c:w val="0.75891857349424008"/>
          <c:h val="0.67559348751959358"/>
        </c:manualLayout>
      </c:layout>
      <c:barChart>
        <c:barDir val="col"/>
        <c:grouping val="clustered"/>
        <c:varyColors val="0"/>
        <c:ser>
          <c:idx val="1"/>
          <c:order val="1"/>
          <c:tx>
            <c:strRef>
              <c:f>'5. Trade'!$C$1:$C$2</c:f>
              <c:strCache>
                <c:ptCount val="2"/>
                <c:pt idx="0">
                  <c:v>Bhutan</c:v>
                </c:pt>
                <c:pt idx="1">
                  <c:v>Import</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('5. Trade'!$A$3,'5. Trade'!$A$8,'5. Trade'!$A$13,'5. Trade'!$A$18,'5. Trade'!$A$20)</c:f>
              <c:numCache>
                <c:formatCode>General</c:formatCode>
                <c:ptCount val="5"/>
                <c:pt idx="0">
                  <c:v>2005</c:v>
                </c:pt>
                <c:pt idx="1">
                  <c:v>2010</c:v>
                </c:pt>
                <c:pt idx="2">
                  <c:v>2015</c:v>
                </c:pt>
                <c:pt idx="3">
                  <c:v>2020</c:v>
                </c:pt>
                <c:pt idx="4">
                  <c:v>2022</c:v>
                </c:pt>
              </c:numCache>
              <c:extLst/>
            </c:numRef>
          </c:cat>
          <c:val>
            <c:numRef>
              <c:f>('5. Trade'!$C$3,'5. Trade'!$C$8,'5. Trade'!$C$13,'5. Trade'!$C$18,'5. Trade'!$C$20)</c:f>
              <c:numCache>
                <c:formatCode>General</c:formatCode>
                <c:ptCount val="5"/>
                <c:pt idx="0">
                  <c:v>18</c:v>
                </c:pt>
                <c:pt idx="1">
                  <c:v>132</c:v>
                </c:pt>
                <c:pt idx="2">
                  <c:v>125</c:v>
                </c:pt>
                <c:pt idx="3">
                  <c:v>82</c:v>
                </c:pt>
                <c:pt idx="4">
                  <c:v>247</c:v>
                </c:pt>
              </c:numCache>
              <c:extLst/>
            </c:numRef>
          </c:val>
          <c:extLst>
            <c:ext xmlns:c16="http://schemas.microsoft.com/office/drawing/2014/chart" uri="{C3380CC4-5D6E-409C-BE32-E72D297353CC}">
              <c16:uniqueId val="{00000000-96E7-4BB6-BE91-719A979B268F}"/>
            </c:ext>
          </c:extLst>
        </c:ser>
        <c:ser>
          <c:idx val="2"/>
          <c:order val="2"/>
          <c:tx>
            <c:strRef>
              <c:f>'5. Trade'!$D$1:$D$2</c:f>
              <c:strCache>
                <c:ptCount val="2"/>
                <c:pt idx="0">
                  <c:v>Bhutan</c:v>
                </c:pt>
                <c:pt idx="1">
                  <c:v>Export</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('5. Trade'!$A$3,'5. Trade'!$A$8,'5. Trade'!$A$13,'5. Trade'!$A$18,'5. Trade'!$A$20)</c:f>
              <c:numCache>
                <c:formatCode>General</c:formatCode>
                <c:ptCount val="5"/>
                <c:pt idx="0">
                  <c:v>2005</c:v>
                </c:pt>
                <c:pt idx="1">
                  <c:v>2010</c:v>
                </c:pt>
                <c:pt idx="2">
                  <c:v>2015</c:v>
                </c:pt>
                <c:pt idx="3">
                  <c:v>2020</c:v>
                </c:pt>
                <c:pt idx="4">
                  <c:v>2022</c:v>
                </c:pt>
              </c:numCache>
              <c:extLst/>
            </c:numRef>
          </c:cat>
          <c:val>
            <c:numRef>
              <c:f>('5. Trade'!$D$3,'5. Trade'!$D$8,'5. Trade'!$D$13,'5. Trade'!$D$18,'5. Trade'!$D$20)</c:f>
              <c:numCache>
                <c:formatCode>General</c:formatCode>
                <c:ptCount val="5"/>
                <c:pt idx="0">
                  <c:v>1714</c:v>
                </c:pt>
                <c:pt idx="1">
                  <c:v>5579</c:v>
                </c:pt>
                <c:pt idx="2">
                  <c:v>5503</c:v>
                </c:pt>
                <c:pt idx="3">
                  <c:v>9176</c:v>
                </c:pt>
                <c:pt idx="4">
                  <c:v>7240</c:v>
                </c:pt>
              </c:numCache>
              <c:extLst/>
            </c:numRef>
          </c:val>
          <c:extLst>
            <c:ext xmlns:c16="http://schemas.microsoft.com/office/drawing/2014/chart" uri="{C3380CC4-5D6E-409C-BE32-E72D297353CC}">
              <c16:uniqueId val="{00000001-96E7-4BB6-BE91-719A979B268F}"/>
            </c:ext>
          </c:extLst>
        </c:ser>
        <c:dLbls>
          <c:showLegendKey val="0"/>
          <c:showVal val="1"/>
          <c:showCatName val="0"/>
          <c:showSerName val="0"/>
          <c:showPercent val="0"/>
          <c:showBubbleSize val="0"/>
        </c:dLbls>
        <c:gapWidth val="150"/>
        <c:axId val="1354645120"/>
        <c:axId val="1354628800"/>
        <c:extLst>
          <c:ext xmlns:c15="http://schemas.microsoft.com/office/drawing/2012/chart" uri="{02D57815-91ED-43cb-92C2-25804820EDAC}">
            <c15:filteredBarSeries>
              <c15:ser>
                <c:idx val="0"/>
                <c:order val="0"/>
                <c:tx>
                  <c:strRef>
                    <c:extLst>
                      <c:ext uri="{02D57815-91ED-43cb-92C2-25804820EDAC}">
                        <c15:formulaRef>
                          <c15:sqref>'5. Trade'!$B$1:$B$2</c15:sqref>
                        </c15:formulaRef>
                      </c:ext>
                    </c:extLst>
                    <c:strCache>
                      <c:ptCount val="2"/>
                      <c:pt idx="0">
                        <c:v>Bangladesh</c:v>
                      </c:pt>
                      <c:pt idx="1">
                        <c:v>Import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c:ext uri="{02D57815-91ED-43cb-92C2-25804820EDAC}">
                        <c15:formulaRef>
                          <c15:sqref>('5. Trade'!$A$3,'5. Trade'!$A$8,'5. Trade'!$A$13,'5. Trade'!$A$18,'5. Trade'!$A$20)</c15:sqref>
                        </c15:formulaRef>
                      </c:ext>
                    </c:extLst>
                    <c:numCache>
                      <c:formatCode>General</c:formatCode>
                      <c:ptCount val="5"/>
                      <c:pt idx="0">
                        <c:v>2005</c:v>
                      </c:pt>
                      <c:pt idx="1">
                        <c:v>2010</c:v>
                      </c:pt>
                      <c:pt idx="2">
                        <c:v>2015</c:v>
                      </c:pt>
                      <c:pt idx="3">
                        <c:v>2020</c:v>
                      </c:pt>
                      <c:pt idx="4">
                        <c:v>2022</c:v>
                      </c:pt>
                    </c:numCache>
                  </c:numRef>
                </c:cat>
                <c:val>
                  <c:numRef>
                    <c:extLst>
                      <c:ext uri="{02D57815-91ED-43cb-92C2-25804820EDAC}">
                        <c15:formulaRef>
                          <c15:sqref>('5. Trade'!$B$3,'5. Trade'!$B$8,'5. Trade'!$B$13,'5. Trade'!$B$18,'5. Trade'!$B$20)</c15:sqref>
                        </c15:formulaRef>
                      </c:ext>
                    </c:extLst>
                    <c:numCache>
                      <c:formatCode>General</c:formatCode>
                      <c:ptCount val="5"/>
                      <c:pt idx="0">
                        <c:v>0</c:v>
                      </c:pt>
                      <c:pt idx="1">
                        <c:v>0</c:v>
                      </c:pt>
                      <c:pt idx="2">
                        <c:v>0</c:v>
                      </c:pt>
                      <c:pt idx="3">
                        <c:v>6674</c:v>
                      </c:pt>
                      <c:pt idx="4">
                        <c:v>7712</c:v>
                      </c:pt>
                    </c:numCache>
                  </c:numRef>
                </c:val>
                <c:extLst>
                  <c:ext xmlns:c16="http://schemas.microsoft.com/office/drawing/2014/chart" uri="{C3380CC4-5D6E-409C-BE32-E72D297353CC}">
                    <c16:uniqueId val="{00000002-96E7-4BB6-BE91-719A979B268F}"/>
                  </c:ext>
                </c:extLst>
              </c15:ser>
            </c15:filteredBarSeries>
          </c:ext>
        </c:extLst>
      </c:barChart>
      <c:catAx>
        <c:axId val="1354645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1354628800"/>
        <c:crosses val="autoZero"/>
        <c:auto val="1"/>
        <c:lblAlgn val="ctr"/>
        <c:lblOffset val="100"/>
        <c:noMultiLvlLbl val="0"/>
      </c:catAx>
      <c:valAx>
        <c:axId val="13546288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IN"/>
                  <a:t>MWh</a:t>
                </a:r>
              </a:p>
            </c:rich>
          </c:tx>
          <c:overlay val="0"/>
          <c:spPr>
            <a:noFill/>
            <a:ln>
              <a:noFill/>
            </a:ln>
            <a:effectLst/>
          </c:spPr>
          <c:txPr>
            <a:bodyPr rot="-54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13546451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solidFill>
        <a:schemeClr val="tx1"/>
      </a:solidFill>
    </a:ln>
    <a:effectLst/>
  </c:spPr>
  <c:txPr>
    <a:bodyPr/>
    <a:lstStyle/>
    <a:p>
      <a:pPr>
        <a:defRPr sz="1800" b="1">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640" b="1" i="0" u="none" strike="noStrike" kern="1200" spc="0" baseline="0">
                <a:solidFill>
                  <a:schemeClr val="tx1"/>
                </a:solidFill>
                <a:latin typeface="+mn-lt"/>
                <a:ea typeface="+mn-ea"/>
                <a:cs typeface="+mn-cs"/>
              </a:defRPr>
            </a:pPr>
            <a:r>
              <a:rPr lang="en-IN"/>
              <a:t>Export and Import between India and Nepal</a:t>
            </a:r>
          </a:p>
        </c:rich>
      </c:tx>
      <c:overlay val="0"/>
      <c:spPr>
        <a:noFill/>
        <a:ln>
          <a:noFill/>
        </a:ln>
        <a:effectLst/>
      </c:spPr>
      <c:txPr>
        <a:bodyPr rot="0" spcFirstLastPara="1" vertOverflow="ellipsis" vert="horz" wrap="square" anchor="ctr" anchorCtr="1"/>
        <a:lstStyle/>
        <a:p>
          <a:pPr>
            <a:defRPr sz="2640" b="1" i="0" u="none" strike="noStrike" kern="1200" spc="0" baseline="0">
              <a:solidFill>
                <a:schemeClr val="tx1"/>
              </a:solidFill>
              <a:latin typeface="+mn-lt"/>
              <a:ea typeface="+mn-ea"/>
              <a:cs typeface="+mn-cs"/>
            </a:defRPr>
          </a:pPr>
          <a:endParaRPr lang="en-IN"/>
        </a:p>
      </c:txPr>
    </c:title>
    <c:autoTitleDeleted val="0"/>
    <c:plotArea>
      <c:layout/>
      <c:barChart>
        <c:barDir val="col"/>
        <c:grouping val="clustered"/>
        <c:varyColors val="0"/>
        <c:ser>
          <c:idx val="3"/>
          <c:order val="3"/>
          <c:tx>
            <c:strRef>
              <c:f>'5. Trade'!$E$1:$E$2</c:f>
              <c:strCache>
                <c:ptCount val="2"/>
                <c:pt idx="0">
                  <c:v>Nepal</c:v>
                </c:pt>
                <c:pt idx="1">
                  <c:v>Import</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22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('5. Trade'!$A$3,'5. Trade'!$A$8,'5. Trade'!$A$13,'5. Trade'!$A$18,'5. Trade'!$A$20)</c:f>
              <c:numCache>
                <c:formatCode>General</c:formatCode>
                <c:ptCount val="5"/>
                <c:pt idx="0">
                  <c:v>2005</c:v>
                </c:pt>
                <c:pt idx="1">
                  <c:v>2010</c:v>
                </c:pt>
                <c:pt idx="2">
                  <c:v>2015</c:v>
                </c:pt>
                <c:pt idx="3">
                  <c:v>2020</c:v>
                </c:pt>
                <c:pt idx="4">
                  <c:v>2022</c:v>
                </c:pt>
              </c:numCache>
              <c:extLst/>
            </c:numRef>
          </c:cat>
          <c:val>
            <c:numRef>
              <c:f>('5. Trade'!$E$3,'5. Trade'!$E$8,'5. Trade'!$E$13,'5. Trade'!$E$18,'5. Trade'!$E$20)</c:f>
              <c:numCache>
                <c:formatCode>General</c:formatCode>
                <c:ptCount val="5"/>
                <c:pt idx="0">
                  <c:v>241</c:v>
                </c:pt>
                <c:pt idx="1">
                  <c:v>639</c:v>
                </c:pt>
                <c:pt idx="2">
                  <c:v>1370</c:v>
                </c:pt>
                <c:pt idx="3">
                  <c:v>1729</c:v>
                </c:pt>
                <c:pt idx="4">
                  <c:v>1543</c:v>
                </c:pt>
              </c:numCache>
              <c:extLst/>
            </c:numRef>
          </c:val>
          <c:extLst>
            <c:ext xmlns:c16="http://schemas.microsoft.com/office/drawing/2014/chart" uri="{C3380CC4-5D6E-409C-BE32-E72D297353CC}">
              <c16:uniqueId val="{00000000-B149-4C5D-838B-EDC7E543C6BD}"/>
            </c:ext>
          </c:extLst>
        </c:ser>
        <c:ser>
          <c:idx val="4"/>
          <c:order val="4"/>
          <c:tx>
            <c:strRef>
              <c:f>'5. Trade'!$F$1:$F$2</c:f>
              <c:strCache>
                <c:ptCount val="2"/>
                <c:pt idx="0">
                  <c:v>Nepal</c:v>
                </c:pt>
                <c:pt idx="1">
                  <c:v>Export</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22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('5. Trade'!$A$3,'5. Trade'!$A$8,'5. Trade'!$A$13,'5. Trade'!$A$18,'5. Trade'!$A$20)</c:f>
              <c:numCache>
                <c:formatCode>General</c:formatCode>
                <c:ptCount val="5"/>
                <c:pt idx="0">
                  <c:v>2005</c:v>
                </c:pt>
                <c:pt idx="1">
                  <c:v>2010</c:v>
                </c:pt>
                <c:pt idx="2">
                  <c:v>2015</c:v>
                </c:pt>
                <c:pt idx="3">
                  <c:v>2020</c:v>
                </c:pt>
                <c:pt idx="4">
                  <c:v>2022</c:v>
                </c:pt>
              </c:numCache>
              <c:extLst/>
            </c:numRef>
          </c:cat>
          <c:val>
            <c:numRef>
              <c:f>('5. Trade'!$F$3,'5. Trade'!$F$8,'5. Trade'!$F$13,'5. Trade'!$F$18,'5. Trade'!$F$20)</c:f>
              <c:numCache>
                <c:formatCode>General</c:formatCode>
                <c:ptCount val="5"/>
                <c:pt idx="0">
                  <c:v>111</c:v>
                </c:pt>
                <c:pt idx="1">
                  <c:v>75</c:v>
                </c:pt>
                <c:pt idx="2">
                  <c:v>3</c:v>
                </c:pt>
                <c:pt idx="3">
                  <c:v>107</c:v>
                </c:pt>
                <c:pt idx="4">
                  <c:v>493</c:v>
                </c:pt>
              </c:numCache>
              <c:extLst/>
            </c:numRef>
          </c:val>
          <c:extLst>
            <c:ext xmlns:c16="http://schemas.microsoft.com/office/drawing/2014/chart" uri="{C3380CC4-5D6E-409C-BE32-E72D297353CC}">
              <c16:uniqueId val="{00000001-B149-4C5D-838B-EDC7E543C6BD}"/>
            </c:ext>
          </c:extLst>
        </c:ser>
        <c:dLbls>
          <c:dLblPos val="outEnd"/>
          <c:showLegendKey val="0"/>
          <c:showVal val="1"/>
          <c:showCatName val="0"/>
          <c:showSerName val="0"/>
          <c:showPercent val="0"/>
          <c:showBubbleSize val="0"/>
        </c:dLbls>
        <c:gapWidth val="219"/>
        <c:overlap val="-27"/>
        <c:axId val="1562888128"/>
        <c:axId val="1562881408"/>
        <c:extLst>
          <c:ext xmlns:c15="http://schemas.microsoft.com/office/drawing/2012/chart" uri="{02D57815-91ED-43cb-92C2-25804820EDAC}">
            <c15:filteredBarSeries>
              <c15:ser>
                <c:idx val="0"/>
                <c:order val="0"/>
                <c:tx>
                  <c:strRef>
                    <c:extLst>
                      <c:ext uri="{02D57815-91ED-43cb-92C2-25804820EDAC}">
                        <c15:formulaRef>
                          <c15:sqref>'5. Trade'!$B$1:$B$2</c15:sqref>
                        </c15:formulaRef>
                      </c:ext>
                    </c:extLst>
                    <c:strCache>
                      <c:ptCount val="2"/>
                      <c:pt idx="0">
                        <c:v>Bangladesh</c:v>
                      </c:pt>
                      <c:pt idx="1">
                        <c:v>Import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2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c:ext uri="{02D57815-91ED-43cb-92C2-25804820EDAC}">
                        <c15:formulaRef>
                          <c15:sqref>('5. Trade'!$A$3,'5. Trade'!$A$8,'5. Trade'!$A$13,'5. Trade'!$A$18,'5. Trade'!$A$20)</c15:sqref>
                        </c15:formulaRef>
                      </c:ext>
                    </c:extLst>
                    <c:numCache>
                      <c:formatCode>General</c:formatCode>
                      <c:ptCount val="5"/>
                      <c:pt idx="0">
                        <c:v>2005</c:v>
                      </c:pt>
                      <c:pt idx="1">
                        <c:v>2010</c:v>
                      </c:pt>
                      <c:pt idx="2">
                        <c:v>2015</c:v>
                      </c:pt>
                      <c:pt idx="3">
                        <c:v>2020</c:v>
                      </c:pt>
                      <c:pt idx="4">
                        <c:v>2022</c:v>
                      </c:pt>
                    </c:numCache>
                  </c:numRef>
                </c:cat>
                <c:val>
                  <c:numRef>
                    <c:extLst>
                      <c:ext uri="{02D57815-91ED-43cb-92C2-25804820EDAC}">
                        <c15:formulaRef>
                          <c15:sqref>('5. Trade'!$B$3,'5. Trade'!$B$8,'5. Trade'!$B$13,'5. Trade'!$B$18,'5. Trade'!$B$20)</c15:sqref>
                        </c15:formulaRef>
                      </c:ext>
                    </c:extLst>
                    <c:numCache>
                      <c:formatCode>General</c:formatCode>
                      <c:ptCount val="5"/>
                      <c:pt idx="0">
                        <c:v>0</c:v>
                      </c:pt>
                      <c:pt idx="1">
                        <c:v>0</c:v>
                      </c:pt>
                      <c:pt idx="2">
                        <c:v>0</c:v>
                      </c:pt>
                      <c:pt idx="3">
                        <c:v>6674</c:v>
                      </c:pt>
                      <c:pt idx="4">
                        <c:v>7712</c:v>
                      </c:pt>
                    </c:numCache>
                  </c:numRef>
                </c:val>
                <c:extLst>
                  <c:ext xmlns:c16="http://schemas.microsoft.com/office/drawing/2014/chart" uri="{C3380CC4-5D6E-409C-BE32-E72D297353CC}">
                    <c16:uniqueId val="{00000002-B149-4C5D-838B-EDC7E543C6BD}"/>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'5. Trade'!$C$1:$C$2</c15:sqref>
                        </c15:formulaRef>
                      </c:ext>
                    </c:extLst>
                    <c:strCache>
                      <c:ptCount val="2"/>
                      <c:pt idx="0">
                        <c:v>Bhutan</c:v>
                      </c:pt>
                      <c:pt idx="1">
                        <c:v>Import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2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('5. Trade'!$A$3,'5. Trade'!$A$8,'5. Trade'!$A$13,'5. Trade'!$A$18,'5. Trade'!$A$20)</c15:sqref>
                        </c15:formulaRef>
                      </c:ext>
                    </c:extLst>
                    <c:numCache>
                      <c:formatCode>General</c:formatCode>
                      <c:ptCount val="5"/>
                      <c:pt idx="0">
                        <c:v>2005</c:v>
                      </c:pt>
                      <c:pt idx="1">
                        <c:v>2010</c:v>
                      </c:pt>
                      <c:pt idx="2">
                        <c:v>2015</c:v>
                      </c:pt>
                      <c:pt idx="3">
                        <c:v>2020</c:v>
                      </c:pt>
                      <c:pt idx="4">
                        <c:v>2022</c:v>
                      </c:pt>
                    </c:numCache>
                  </c:numRef>
                </c:cat>
                <c:val>
                  <c:numRef>
                    <c:extLst xmlns:c15="http://schemas.microsoft.com/office/drawing/2012/chart">
                      <c:ext xmlns:c15="http://schemas.microsoft.com/office/drawing/2012/chart" uri="{02D57815-91ED-43cb-92C2-25804820EDAC}">
                        <c15:formulaRef>
                          <c15:sqref>('5. Trade'!$C$3,'5. Trade'!$C$8,'5. Trade'!$C$13,'5. Trade'!$C$18,'5. Trade'!$C$20)</c15:sqref>
                        </c15:formulaRef>
                      </c:ext>
                    </c:extLst>
                    <c:numCache>
                      <c:formatCode>General</c:formatCode>
                      <c:ptCount val="5"/>
                      <c:pt idx="0">
                        <c:v>18</c:v>
                      </c:pt>
                      <c:pt idx="1">
                        <c:v>132</c:v>
                      </c:pt>
                      <c:pt idx="2">
                        <c:v>125</c:v>
                      </c:pt>
                      <c:pt idx="3">
                        <c:v>82</c:v>
                      </c:pt>
                      <c:pt idx="4">
                        <c:v>247</c:v>
                      </c:pt>
                    </c:numCache>
                  </c:numRef>
                </c:val>
                <c:extLst xmlns:c15="http://schemas.microsoft.com/office/drawing/2012/chart">
                  <c:ext xmlns:c16="http://schemas.microsoft.com/office/drawing/2014/chart" uri="{C3380CC4-5D6E-409C-BE32-E72D297353CC}">
                    <c16:uniqueId val="{00000003-B149-4C5D-838B-EDC7E543C6BD}"/>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'5. Trade'!$D$1:$D$2</c15:sqref>
                        </c15:formulaRef>
                      </c:ext>
                    </c:extLst>
                    <c:strCache>
                      <c:ptCount val="2"/>
                      <c:pt idx="0">
                        <c:v>Bhutan</c:v>
                      </c:pt>
                      <c:pt idx="1">
                        <c:v>Export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2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('5. Trade'!$A$3,'5. Trade'!$A$8,'5. Trade'!$A$13,'5. Trade'!$A$18,'5. Trade'!$A$20)</c15:sqref>
                        </c15:formulaRef>
                      </c:ext>
                    </c:extLst>
                    <c:numCache>
                      <c:formatCode>General</c:formatCode>
                      <c:ptCount val="5"/>
                      <c:pt idx="0">
                        <c:v>2005</c:v>
                      </c:pt>
                      <c:pt idx="1">
                        <c:v>2010</c:v>
                      </c:pt>
                      <c:pt idx="2">
                        <c:v>2015</c:v>
                      </c:pt>
                      <c:pt idx="3">
                        <c:v>2020</c:v>
                      </c:pt>
                      <c:pt idx="4">
                        <c:v>2022</c:v>
                      </c:pt>
                    </c:numCache>
                  </c:numRef>
                </c:cat>
                <c:val>
                  <c:numRef>
                    <c:extLst xmlns:c15="http://schemas.microsoft.com/office/drawing/2012/chart">
                      <c:ext xmlns:c15="http://schemas.microsoft.com/office/drawing/2012/chart" uri="{02D57815-91ED-43cb-92C2-25804820EDAC}">
                        <c15:formulaRef>
                          <c15:sqref>('5. Trade'!$D$3,'5. Trade'!$D$8,'5. Trade'!$D$13,'5. Trade'!$D$18,'5. Trade'!$D$20)</c15:sqref>
                        </c15:formulaRef>
                      </c:ext>
                    </c:extLst>
                    <c:numCache>
                      <c:formatCode>General</c:formatCode>
                      <c:ptCount val="5"/>
                      <c:pt idx="0">
                        <c:v>1714</c:v>
                      </c:pt>
                      <c:pt idx="1">
                        <c:v>5579</c:v>
                      </c:pt>
                      <c:pt idx="2">
                        <c:v>5503</c:v>
                      </c:pt>
                      <c:pt idx="3">
                        <c:v>9176</c:v>
                      </c:pt>
                      <c:pt idx="4">
                        <c:v>7240</c:v>
                      </c:pt>
                    </c:numCache>
                  </c:numRef>
                </c:val>
                <c:extLst xmlns:c15="http://schemas.microsoft.com/office/drawing/2012/chart">
                  <c:ext xmlns:c16="http://schemas.microsoft.com/office/drawing/2014/chart" uri="{C3380CC4-5D6E-409C-BE32-E72D297353CC}">
                    <c16:uniqueId val="{00000004-B149-4C5D-838B-EDC7E543C6BD}"/>
                  </c:ext>
                </c:extLst>
              </c15:ser>
            </c15:filteredBarSeries>
          </c:ext>
        </c:extLst>
      </c:barChart>
      <c:catAx>
        <c:axId val="156288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200" b="1" i="0" u="none" strike="noStrike" kern="1200" baseline="0">
                <a:solidFill>
                  <a:schemeClr val="tx1"/>
                </a:solidFill>
                <a:latin typeface="+mn-lt"/>
                <a:ea typeface="+mn-ea"/>
                <a:cs typeface="+mn-cs"/>
              </a:defRPr>
            </a:pPr>
            <a:endParaRPr lang="en-US"/>
          </a:p>
        </c:txPr>
        <c:crossAx val="1562881408"/>
        <c:crosses val="autoZero"/>
        <c:auto val="1"/>
        <c:lblAlgn val="ctr"/>
        <c:lblOffset val="100"/>
        <c:noMultiLvlLbl val="0"/>
      </c:catAx>
      <c:valAx>
        <c:axId val="15628814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200" b="1" i="0" u="none" strike="noStrike" kern="1200" baseline="0">
                    <a:solidFill>
                      <a:schemeClr val="tx1"/>
                    </a:solidFill>
                    <a:latin typeface="+mn-lt"/>
                    <a:ea typeface="+mn-ea"/>
                    <a:cs typeface="+mn-cs"/>
                  </a:defRPr>
                </a:pPr>
                <a:r>
                  <a:rPr lang="en-IN"/>
                  <a:t>MWh</a:t>
                </a:r>
              </a:p>
            </c:rich>
          </c:tx>
          <c:overlay val="0"/>
          <c:spPr>
            <a:noFill/>
            <a:ln>
              <a:noFill/>
            </a:ln>
            <a:effectLst/>
          </c:spPr>
          <c:txPr>
            <a:bodyPr rot="-5400000" spcFirstLastPara="1" vertOverflow="ellipsis" vert="horz" wrap="square" anchor="ctr" anchorCtr="1"/>
            <a:lstStyle/>
            <a:p>
              <a:pPr>
                <a:defRPr sz="220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200" b="1" i="0" u="none" strike="noStrike" kern="1200" baseline="0">
                <a:solidFill>
                  <a:schemeClr val="tx1"/>
                </a:solidFill>
                <a:latin typeface="+mn-lt"/>
                <a:ea typeface="+mn-ea"/>
                <a:cs typeface="+mn-cs"/>
              </a:defRPr>
            </a:pPr>
            <a:endParaRPr lang="en-US"/>
          </a:p>
        </c:txPr>
        <c:crossAx val="1562888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2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2200" b="1">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66FC9-A714-0EB4-6C8D-F4D40A5DB9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D6F7560-F164-F402-F644-5947FF123A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394DB197-1361-72D7-FE98-34749071192D}"/>
              </a:ext>
            </a:extLst>
          </p:cNvPr>
          <p:cNvSpPr>
            <a:spLocks noGrp="1"/>
          </p:cNvSpPr>
          <p:nvPr>
            <p:ph type="dt" sz="half" idx="10"/>
          </p:nvPr>
        </p:nvSpPr>
        <p:spPr/>
        <p:txBody>
          <a:bodyPr/>
          <a:lstStyle/>
          <a:p>
            <a:fld id="{CB3F699C-6616-48EC-995D-7FB2B15E3416}" type="datetimeFigureOut">
              <a:rPr lang="en-IN" smtClean="0"/>
              <a:t>23-04-2026</a:t>
            </a:fld>
            <a:endParaRPr lang="en-IN"/>
          </a:p>
        </p:txBody>
      </p:sp>
      <p:sp>
        <p:nvSpPr>
          <p:cNvPr id="5" name="Footer Placeholder 4">
            <a:extLst>
              <a:ext uri="{FF2B5EF4-FFF2-40B4-BE49-F238E27FC236}">
                <a16:creationId xmlns:a16="http://schemas.microsoft.com/office/drawing/2014/main" id="{BE8405AD-7EC7-11B5-BD67-4F451C175B7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2CFE333-1A49-7578-9EF1-227AFAB83B9E}"/>
              </a:ext>
            </a:extLst>
          </p:cNvPr>
          <p:cNvSpPr>
            <a:spLocks noGrp="1"/>
          </p:cNvSpPr>
          <p:nvPr>
            <p:ph type="sldNum" sz="quarter" idx="12"/>
          </p:nvPr>
        </p:nvSpPr>
        <p:spPr/>
        <p:txBody>
          <a:bodyPr/>
          <a:lstStyle/>
          <a:p>
            <a:fld id="{8560FBD2-E8B5-4902-8C9B-F78521E468D3}" type="slidenum">
              <a:rPr lang="en-IN" smtClean="0"/>
              <a:t>‹#›</a:t>
            </a:fld>
            <a:endParaRPr lang="en-IN"/>
          </a:p>
        </p:txBody>
      </p:sp>
    </p:spTree>
    <p:extLst>
      <p:ext uri="{BB962C8B-B14F-4D97-AF65-F5344CB8AC3E}">
        <p14:creationId xmlns:p14="http://schemas.microsoft.com/office/powerpoint/2010/main" val="281323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56D70-03AA-B0B3-2D7C-FE791806EC6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6E20A10-5021-5087-BBD6-99CB8B1930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935CC30-7E4C-10E3-3A31-0295FE4CAE4C}"/>
              </a:ext>
            </a:extLst>
          </p:cNvPr>
          <p:cNvSpPr>
            <a:spLocks noGrp="1"/>
          </p:cNvSpPr>
          <p:nvPr>
            <p:ph type="dt" sz="half" idx="10"/>
          </p:nvPr>
        </p:nvSpPr>
        <p:spPr/>
        <p:txBody>
          <a:bodyPr/>
          <a:lstStyle/>
          <a:p>
            <a:fld id="{CB3F699C-6616-48EC-995D-7FB2B15E3416}" type="datetimeFigureOut">
              <a:rPr lang="en-IN" smtClean="0"/>
              <a:t>23-04-2026</a:t>
            </a:fld>
            <a:endParaRPr lang="en-IN"/>
          </a:p>
        </p:txBody>
      </p:sp>
      <p:sp>
        <p:nvSpPr>
          <p:cNvPr id="5" name="Footer Placeholder 4">
            <a:extLst>
              <a:ext uri="{FF2B5EF4-FFF2-40B4-BE49-F238E27FC236}">
                <a16:creationId xmlns:a16="http://schemas.microsoft.com/office/drawing/2014/main" id="{A8CDC65D-0BC0-69D1-BEBC-82FC0CD3DE0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B099AFD-559E-48AB-D581-82459B8524F4}"/>
              </a:ext>
            </a:extLst>
          </p:cNvPr>
          <p:cNvSpPr>
            <a:spLocks noGrp="1"/>
          </p:cNvSpPr>
          <p:nvPr>
            <p:ph type="sldNum" sz="quarter" idx="12"/>
          </p:nvPr>
        </p:nvSpPr>
        <p:spPr/>
        <p:txBody>
          <a:bodyPr/>
          <a:lstStyle/>
          <a:p>
            <a:fld id="{8560FBD2-E8B5-4902-8C9B-F78521E468D3}" type="slidenum">
              <a:rPr lang="en-IN" smtClean="0"/>
              <a:t>‹#›</a:t>
            </a:fld>
            <a:endParaRPr lang="en-IN"/>
          </a:p>
        </p:txBody>
      </p:sp>
    </p:spTree>
    <p:extLst>
      <p:ext uri="{BB962C8B-B14F-4D97-AF65-F5344CB8AC3E}">
        <p14:creationId xmlns:p14="http://schemas.microsoft.com/office/powerpoint/2010/main" val="2958827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71FD38-558A-338F-9955-7F7545F54D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D984F9E-8452-9BD6-0EAE-9674E0B75B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D26A7B1-65EC-59E3-F65C-0A227DB9F6A6}"/>
              </a:ext>
            </a:extLst>
          </p:cNvPr>
          <p:cNvSpPr>
            <a:spLocks noGrp="1"/>
          </p:cNvSpPr>
          <p:nvPr>
            <p:ph type="dt" sz="half" idx="10"/>
          </p:nvPr>
        </p:nvSpPr>
        <p:spPr/>
        <p:txBody>
          <a:bodyPr/>
          <a:lstStyle/>
          <a:p>
            <a:fld id="{CB3F699C-6616-48EC-995D-7FB2B15E3416}" type="datetimeFigureOut">
              <a:rPr lang="en-IN" smtClean="0"/>
              <a:t>23-04-2026</a:t>
            </a:fld>
            <a:endParaRPr lang="en-IN"/>
          </a:p>
        </p:txBody>
      </p:sp>
      <p:sp>
        <p:nvSpPr>
          <p:cNvPr id="5" name="Footer Placeholder 4">
            <a:extLst>
              <a:ext uri="{FF2B5EF4-FFF2-40B4-BE49-F238E27FC236}">
                <a16:creationId xmlns:a16="http://schemas.microsoft.com/office/drawing/2014/main" id="{AFA2F268-A37C-2F6A-B155-95360B44F77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C4EBB7D-E646-D6D0-164A-98066F8166C5}"/>
              </a:ext>
            </a:extLst>
          </p:cNvPr>
          <p:cNvSpPr>
            <a:spLocks noGrp="1"/>
          </p:cNvSpPr>
          <p:nvPr>
            <p:ph type="sldNum" sz="quarter" idx="12"/>
          </p:nvPr>
        </p:nvSpPr>
        <p:spPr/>
        <p:txBody>
          <a:bodyPr/>
          <a:lstStyle/>
          <a:p>
            <a:fld id="{8560FBD2-E8B5-4902-8C9B-F78521E468D3}" type="slidenum">
              <a:rPr lang="en-IN" smtClean="0"/>
              <a:t>‹#›</a:t>
            </a:fld>
            <a:endParaRPr lang="en-IN"/>
          </a:p>
        </p:txBody>
      </p:sp>
    </p:spTree>
    <p:extLst>
      <p:ext uri="{BB962C8B-B14F-4D97-AF65-F5344CB8AC3E}">
        <p14:creationId xmlns:p14="http://schemas.microsoft.com/office/powerpoint/2010/main" val="2515299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48B59-4303-3D38-EE2D-0891D12D7C6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CE69454-8E87-A416-7F34-75B8FD8988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A1FBB59-42DA-DB0A-011F-2FE2DD149741}"/>
              </a:ext>
            </a:extLst>
          </p:cNvPr>
          <p:cNvSpPr>
            <a:spLocks noGrp="1"/>
          </p:cNvSpPr>
          <p:nvPr>
            <p:ph type="dt" sz="half" idx="10"/>
          </p:nvPr>
        </p:nvSpPr>
        <p:spPr/>
        <p:txBody>
          <a:bodyPr/>
          <a:lstStyle/>
          <a:p>
            <a:fld id="{CB3F699C-6616-48EC-995D-7FB2B15E3416}" type="datetimeFigureOut">
              <a:rPr lang="en-IN" smtClean="0"/>
              <a:t>23-04-2026</a:t>
            </a:fld>
            <a:endParaRPr lang="en-IN"/>
          </a:p>
        </p:txBody>
      </p:sp>
      <p:sp>
        <p:nvSpPr>
          <p:cNvPr id="5" name="Footer Placeholder 4">
            <a:extLst>
              <a:ext uri="{FF2B5EF4-FFF2-40B4-BE49-F238E27FC236}">
                <a16:creationId xmlns:a16="http://schemas.microsoft.com/office/drawing/2014/main" id="{388125A7-7427-7665-94D2-9C628046841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3D8B3B0-EDAC-24AA-0F69-9EAB922E119C}"/>
              </a:ext>
            </a:extLst>
          </p:cNvPr>
          <p:cNvSpPr>
            <a:spLocks noGrp="1"/>
          </p:cNvSpPr>
          <p:nvPr>
            <p:ph type="sldNum" sz="quarter" idx="12"/>
          </p:nvPr>
        </p:nvSpPr>
        <p:spPr/>
        <p:txBody>
          <a:bodyPr/>
          <a:lstStyle/>
          <a:p>
            <a:fld id="{8560FBD2-E8B5-4902-8C9B-F78521E468D3}" type="slidenum">
              <a:rPr lang="en-IN" smtClean="0"/>
              <a:t>‹#›</a:t>
            </a:fld>
            <a:endParaRPr lang="en-IN"/>
          </a:p>
        </p:txBody>
      </p:sp>
    </p:spTree>
    <p:extLst>
      <p:ext uri="{BB962C8B-B14F-4D97-AF65-F5344CB8AC3E}">
        <p14:creationId xmlns:p14="http://schemas.microsoft.com/office/powerpoint/2010/main" val="336042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4655C-6121-6003-E63C-38195D3FCF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6B6E11E-A931-6C09-890F-30025A27FD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08A4DCF-EC0E-BF45-6DB0-56B88B76E3BC}"/>
              </a:ext>
            </a:extLst>
          </p:cNvPr>
          <p:cNvSpPr>
            <a:spLocks noGrp="1"/>
          </p:cNvSpPr>
          <p:nvPr>
            <p:ph type="dt" sz="half" idx="10"/>
          </p:nvPr>
        </p:nvSpPr>
        <p:spPr/>
        <p:txBody>
          <a:bodyPr/>
          <a:lstStyle/>
          <a:p>
            <a:fld id="{CB3F699C-6616-48EC-995D-7FB2B15E3416}" type="datetimeFigureOut">
              <a:rPr lang="en-IN" smtClean="0"/>
              <a:t>23-04-2026</a:t>
            </a:fld>
            <a:endParaRPr lang="en-IN"/>
          </a:p>
        </p:txBody>
      </p:sp>
      <p:sp>
        <p:nvSpPr>
          <p:cNvPr id="5" name="Footer Placeholder 4">
            <a:extLst>
              <a:ext uri="{FF2B5EF4-FFF2-40B4-BE49-F238E27FC236}">
                <a16:creationId xmlns:a16="http://schemas.microsoft.com/office/drawing/2014/main" id="{08F358FC-D3BE-BF1B-3447-F7AC7EB5F1D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902BC10-1ECA-A855-9633-82136CB42549}"/>
              </a:ext>
            </a:extLst>
          </p:cNvPr>
          <p:cNvSpPr>
            <a:spLocks noGrp="1"/>
          </p:cNvSpPr>
          <p:nvPr>
            <p:ph type="sldNum" sz="quarter" idx="12"/>
          </p:nvPr>
        </p:nvSpPr>
        <p:spPr/>
        <p:txBody>
          <a:bodyPr/>
          <a:lstStyle/>
          <a:p>
            <a:fld id="{8560FBD2-E8B5-4902-8C9B-F78521E468D3}" type="slidenum">
              <a:rPr lang="en-IN" smtClean="0"/>
              <a:t>‹#›</a:t>
            </a:fld>
            <a:endParaRPr lang="en-IN"/>
          </a:p>
        </p:txBody>
      </p:sp>
    </p:spTree>
    <p:extLst>
      <p:ext uri="{BB962C8B-B14F-4D97-AF65-F5344CB8AC3E}">
        <p14:creationId xmlns:p14="http://schemas.microsoft.com/office/powerpoint/2010/main" val="2517479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808CF-C755-6830-FB9B-735E920846A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FBFA5E7-A9A4-D8A4-F1E4-DC54A835C1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7267D4F7-0B19-60F7-67F5-78242A105F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D10B853-647B-8BC5-EB4A-9D4DED186AB9}"/>
              </a:ext>
            </a:extLst>
          </p:cNvPr>
          <p:cNvSpPr>
            <a:spLocks noGrp="1"/>
          </p:cNvSpPr>
          <p:nvPr>
            <p:ph type="dt" sz="half" idx="10"/>
          </p:nvPr>
        </p:nvSpPr>
        <p:spPr/>
        <p:txBody>
          <a:bodyPr/>
          <a:lstStyle/>
          <a:p>
            <a:fld id="{CB3F699C-6616-48EC-995D-7FB2B15E3416}" type="datetimeFigureOut">
              <a:rPr lang="en-IN" smtClean="0"/>
              <a:t>23-04-2026</a:t>
            </a:fld>
            <a:endParaRPr lang="en-IN"/>
          </a:p>
        </p:txBody>
      </p:sp>
      <p:sp>
        <p:nvSpPr>
          <p:cNvPr id="6" name="Footer Placeholder 5">
            <a:extLst>
              <a:ext uri="{FF2B5EF4-FFF2-40B4-BE49-F238E27FC236}">
                <a16:creationId xmlns:a16="http://schemas.microsoft.com/office/drawing/2014/main" id="{DE4812D0-ACD3-25CD-F779-9752387C301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C789513-03CD-E01D-BFF7-BCEA68057928}"/>
              </a:ext>
            </a:extLst>
          </p:cNvPr>
          <p:cNvSpPr>
            <a:spLocks noGrp="1"/>
          </p:cNvSpPr>
          <p:nvPr>
            <p:ph type="sldNum" sz="quarter" idx="12"/>
          </p:nvPr>
        </p:nvSpPr>
        <p:spPr/>
        <p:txBody>
          <a:bodyPr/>
          <a:lstStyle/>
          <a:p>
            <a:fld id="{8560FBD2-E8B5-4902-8C9B-F78521E468D3}" type="slidenum">
              <a:rPr lang="en-IN" smtClean="0"/>
              <a:t>‹#›</a:t>
            </a:fld>
            <a:endParaRPr lang="en-IN"/>
          </a:p>
        </p:txBody>
      </p:sp>
    </p:spTree>
    <p:extLst>
      <p:ext uri="{BB962C8B-B14F-4D97-AF65-F5344CB8AC3E}">
        <p14:creationId xmlns:p14="http://schemas.microsoft.com/office/powerpoint/2010/main" val="3774674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7021A-2087-F705-5AF2-8AED275DC06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85E2EAA-09DD-0969-C7E0-322D7F641B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467D56-730B-C2B7-4CED-924554EAD4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092EEAAC-9E9E-0C4C-6951-821C0B2CCE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FC7430-20D2-FE80-7B0B-2343E4047A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471A460-76E0-B639-8EDD-BA7BF99E203C}"/>
              </a:ext>
            </a:extLst>
          </p:cNvPr>
          <p:cNvSpPr>
            <a:spLocks noGrp="1"/>
          </p:cNvSpPr>
          <p:nvPr>
            <p:ph type="dt" sz="half" idx="10"/>
          </p:nvPr>
        </p:nvSpPr>
        <p:spPr/>
        <p:txBody>
          <a:bodyPr/>
          <a:lstStyle/>
          <a:p>
            <a:fld id="{CB3F699C-6616-48EC-995D-7FB2B15E3416}" type="datetimeFigureOut">
              <a:rPr lang="en-IN" smtClean="0"/>
              <a:t>23-04-2026</a:t>
            </a:fld>
            <a:endParaRPr lang="en-IN"/>
          </a:p>
        </p:txBody>
      </p:sp>
      <p:sp>
        <p:nvSpPr>
          <p:cNvPr id="8" name="Footer Placeholder 7">
            <a:extLst>
              <a:ext uri="{FF2B5EF4-FFF2-40B4-BE49-F238E27FC236}">
                <a16:creationId xmlns:a16="http://schemas.microsoft.com/office/drawing/2014/main" id="{AE263D46-9491-4326-65B8-8ECAFAF5FCB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951250E-03EA-3EEB-28BF-28FD6309A57A}"/>
              </a:ext>
            </a:extLst>
          </p:cNvPr>
          <p:cNvSpPr>
            <a:spLocks noGrp="1"/>
          </p:cNvSpPr>
          <p:nvPr>
            <p:ph type="sldNum" sz="quarter" idx="12"/>
          </p:nvPr>
        </p:nvSpPr>
        <p:spPr/>
        <p:txBody>
          <a:bodyPr/>
          <a:lstStyle/>
          <a:p>
            <a:fld id="{8560FBD2-E8B5-4902-8C9B-F78521E468D3}" type="slidenum">
              <a:rPr lang="en-IN" smtClean="0"/>
              <a:t>‹#›</a:t>
            </a:fld>
            <a:endParaRPr lang="en-IN"/>
          </a:p>
        </p:txBody>
      </p:sp>
    </p:spTree>
    <p:extLst>
      <p:ext uri="{BB962C8B-B14F-4D97-AF65-F5344CB8AC3E}">
        <p14:creationId xmlns:p14="http://schemas.microsoft.com/office/powerpoint/2010/main" val="3156512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5AB9F-EB50-5124-86ED-A9371B593497}"/>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029095D-F396-C562-4849-E3E0DD765478}"/>
              </a:ext>
            </a:extLst>
          </p:cNvPr>
          <p:cNvSpPr>
            <a:spLocks noGrp="1"/>
          </p:cNvSpPr>
          <p:nvPr>
            <p:ph type="dt" sz="half" idx="10"/>
          </p:nvPr>
        </p:nvSpPr>
        <p:spPr/>
        <p:txBody>
          <a:bodyPr/>
          <a:lstStyle/>
          <a:p>
            <a:fld id="{CB3F699C-6616-48EC-995D-7FB2B15E3416}" type="datetimeFigureOut">
              <a:rPr lang="en-IN" smtClean="0"/>
              <a:t>23-04-2026</a:t>
            </a:fld>
            <a:endParaRPr lang="en-IN"/>
          </a:p>
        </p:txBody>
      </p:sp>
      <p:sp>
        <p:nvSpPr>
          <p:cNvPr id="4" name="Footer Placeholder 3">
            <a:extLst>
              <a:ext uri="{FF2B5EF4-FFF2-40B4-BE49-F238E27FC236}">
                <a16:creationId xmlns:a16="http://schemas.microsoft.com/office/drawing/2014/main" id="{17C409AE-B4D1-FDA8-C64B-5E88C3E1BCD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D0521F6-CB02-A255-25C7-B69DC7F2D928}"/>
              </a:ext>
            </a:extLst>
          </p:cNvPr>
          <p:cNvSpPr>
            <a:spLocks noGrp="1"/>
          </p:cNvSpPr>
          <p:nvPr>
            <p:ph type="sldNum" sz="quarter" idx="12"/>
          </p:nvPr>
        </p:nvSpPr>
        <p:spPr/>
        <p:txBody>
          <a:bodyPr/>
          <a:lstStyle/>
          <a:p>
            <a:fld id="{8560FBD2-E8B5-4902-8C9B-F78521E468D3}" type="slidenum">
              <a:rPr lang="en-IN" smtClean="0"/>
              <a:t>‹#›</a:t>
            </a:fld>
            <a:endParaRPr lang="en-IN"/>
          </a:p>
        </p:txBody>
      </p:sp>
    </p:spTree>
    <p:extLst>
      <p:ext uri="{BB962C8B-B14F-4D97-AF65-F5344CB8AC3E}">
        <p14:creationId xmlns:p14="http://schemas.microsoft.com/office/powerpoint/2010/main" val="1119210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2883B3-5389-C667-B898-E46B80E47363}"/>
              </a:ext>
            </a:extLst>
          </p:cNvPr>
          <p:cNvSpPr>
            <a:spLocks noGrp="1"/>
          </p:cNvSpPr>
          <p:nvPr>
            <p:ph type="dt" sz="half" idx="10"/>
          </p:nvPr>
        </p:nvSpPr>
        <p:spPr/>
        <p:txBody>
          <a:bodyPr/>
          <a:lstStyle/>
          <a:p>
            <a:fld id="{CB3F699C-6616-48EC-995D-7FB2B15E3416}" type="datetimeFigureOut">
              <a:rPr lang="en-IN" smtClean="0"/>
              <a:t>23-04-2026</a:t>
            </a:fld>
            <a:endParaRPr lang="en-IN"/>
          </a:p>
        </p:txBody>
      </p:sp>
      <p:sp>
        <p:nvSpPr>
          <p:cNvPr id="3" name="Footer Placeholder 2">
            <a:extLst>
              <a:ext uri="{FF2B5EF4-FFF2-40B4-BE49-F238E27FC236}">
                <a16:creationId xmlns:a16="http://schemas.microsoft.com/office/drawing/2014/main" id="{7CB521C6-FF24-822F-EA08-9E904781471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B9F26E7-2A29-8985-2E0C-F79107325578}"/>
              </a:ext>
            </a:extLst>
          </p:cNvPr>
          <p:cNvSpPr>
            <a:spLocks noGrp="1"/>
          </p:cNvSpPr>
          <p:nvPr>
            <p:ph type="sldNum" sz="quarter" idx="12"/>
          </p:nvPr>
        </p:nvSpPr>
        <p:spPr/>
        <p:txBody>
          <a:bodyPr/>
          <a:lstStyle/>
          <a:p>
            <a:fld id="{8560FBD2-E8B5-4902-8C9B-F78521E468D3}" type="slidenum">
              <a:rPr lang="en-IN" smtClean="0"/>
              <a:t>‹#›</a:t>
            </a:fld>
            <a:endParaRPr lang="en-IN"/>
          </a:p>
        </p:txBody>
      </p:sp>
    </p:spTree>
    <p:extLst>
      <p:ext uri="{BB962C8B-B14F-4D97-AF65-F5344CB8AC3E}">
        <p14:creationId xmlns:p14="http://schemas.microsoft.com/office/powerpoint/2010/main" val="2745973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329A-20E8-E6C7-A786-516DF2533B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873D16E-C879-76FD-8CF2-1591C1B2BE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5C30174B-03EE-A78D-235E-C3EB0F1D57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E35F87-4920-B53F-AC41-BBC3769493DB}"/>
              </a:ext>
            </a:extLst>
          </p:cNvPr>
          <p:cNvSpPr>
            <a:spLocks noGrp="1"/>
          </p:cNvSpPr>
          <p:nvPr>
            <p:ph type="dt" sz="half" idx="10"/>
          </p:nvPr>
        </p:nvSpPr>
        <p:spPr/>
        <p:txBody>
          <a:bodyPr/>
          <a:lstStyle/>
          <a:p>
            <a:fld id="{CB3F699C-6616-48EC-995D-7FB2B15E3416}" type="datetimeFigureOut">
              <a:rPr lang="en-IN" smtClean="0"/>
              <a:t>23-04-2026</a:t>
            </a:fld>
            <a:endParaRPr lang="en-IN"/>
          </a:p>
        </p:txBody>
      </p:sp>
      <p:sp>
        <p:nvSpPr>
          <p:cNvPr id="6" name="Footer Placeholder 5">
            <a:extLst>
              <a:ext uri="{FF2B5EF4-FFF2-40B4-BE49-F238E27FC236}">
                <a16:creationId xmlns:a16="http://schemas.microsoft.com/office/drawing/2014/main" id="{5B8DB4B0-D542-CDB3-188C-3EB2E2E175C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0C82800-AA90-856A-111F-81D91E98F767}"/>
              </a:ext>
            </a:extLst>
          </p:cNvPr>
          <p:cNvSpPr>
            <a:spLocks noGrp="1"/>
          </p:cNvSpPr>
          <p:nvPr>
            <p:ph type="sldNum" sz="quarter" idx="12"/>
          </p:nvPr>
        </p:nvSpPr>
        <p:spPr/>
        <p:txBody>
          <a:bodyPr/>
          <a:lstStyle/>
          <a:p>
            <a:fld id="{8560FBD2-E8B5-4902-8C9B-F78521E468D3}" type="slidenum">
              <a:rPr lang="en-IN" smtClean="0"/>
              <a:t>‹#›</a:t>
            </a:fld>
            <a:endParaRPr lang="en-IN"/>
          </a:p>
        </p:txBody>
      </p:sp>
    </p:spTree>
    <p:extLst>
      <p:ext uri="{BB962C8B-B14F-4D97-AF65-F5344CB8AC3E}">
        <p14:creationId xmlns:p14="http://schemas.microsoft.com/office/powerpoint/2010/main" val="4080365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5632C-A30A-FEE9-1F5F-E99D0925A7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A31F665A-BFF0-D078-C974-5A68A466B6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1A3C8E6D-A565-BEBD-04EE-16E845D3CA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D3A0B7-6DD2-EE9B-3DAB-A55E0C121782}"/>
              </a:ext>
            </a:extLst>
          </p:cNvPr>
          <p:cNvSpPr>
            <a:spLocks noGrp="1"/>
          </p:cNvSpPr>
          <p:nvPr>
            <p:ph type="dt" sz="half" idx="10"/>
          </p:nvPr>
        </p:nvSpPr>
        <p:spPr/>
        <p:txBody>
          <a:bodyPr/>
          <a:lstStyle/>
          <a:p>
            <a:fld id="{CB3F699C-6616-48EC-995D-7FB2B15E3416}" type="datetimeFigureOut">
              <a:rPr lang="en-IN" smtClean="0"/>
              <a:t>23-04-2026</a:t>
            </a:fld>
            <a:endParaRPr lang="en-IN"/>
          </a:p>
        </p:txBody>
      </p:sp>
      <p:sp>
        <p:nvSpPr>
          <p:cNvPr id="6" name="Footer Placeholder 5">
            <a:extLst>
              <a:ext uri="{FF2B5EF4-FFF2-40B4-BE49-F238E27FC236}">
                <a16:creationId xmlns:a16="http://schemas.microsoft.com/office/drawing/2014/main" id="{5D84E56C-3039-1D1F-B712-3B0E877BD45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CD8E960-6671-E6A0-B535-03D9E1055886}"/>
              </a:ext>
            </a:extLst>
          </p:cNvPr>
          <p:cNvSpPr>
            <a:spLocks noGrp="1"/>
          </p:cNvSpPr>
          <p:nvPr>
            <p:ph type="sldNum" sz="quarter" idx="12"/>
          </p:nvPr>
        </p:nvSpPr>
        <p:spPr/>
        <p:txBody>
          <a:bodyPr/>
          <a:lstStyle/>
          <a:p>
            <a:fld id="{8560FBD2-E8B5-4902-8C9B-F78521E468D3}" type="slidenum">
              <a:rPr lang="en-IN" smtClean="0"/>
              <a:t>‹#›</a:t>
            </a:fld>
            <a:endParaRPr lang="en-IN"/>
          </a:p>
        </p:txBody>
      </p:sp>
    </p:spTree>
    <p:extLst>
      <p:ext uri="{BB962C8B-B14F-4D97-AF65-F5344CB8AC3E}">
        <p14:creationId xmlns:p14="http://schemas.microsoft.com/office/powerpoint/2010/main" val="3094930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7CF685-9610-F462-B40F-AB63C2B5DA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C447872-E575-D229-3573-EF3CB8E1D7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48FB270-9E95-4185-1324-594EF12E00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F699C-6616-48EC-995D-7FB2B15E3416}" type="datetimeFigureOut">
              <a:rPr lang="en-IN" smtClean="0"/>
              <a:t>23-04-2026</a:t>
            </a:fld>
            <a:endParaRPr lang="en-IN"/>
          </a:p>
        </p:txBody>
      </p:sp>
      <p:sp>
        <p:nvSpPr>
          <p:cNvPr id="5" name="Footer Placeholder 4">
            <a:extLst>
              <a:ext uri="{FF2B5EF4-FFF2-40B4-BE49-F238E27FC236}">
                <a16:creationId xmlns:a16="http://schemas.microsoft.com/office/drawing/2014/main" id="{D2A6CAB8-2713-9219-FF79-7B73C60F81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8BDE640-3E4E-3F04-16DB-3E9A9E88C5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60FBD2-E8B5-4902-8C9B-F78521E468D3}" type="slidenum">
              <a:rPr lang="en-IN" smtClean="0"/>
              <a:t>‹#›</a:t>
            </a:fld>
            <a:endParaRPr lang="en-IN"/>
          </a:p>
        </p:txBody>
      </p:sp>
    </p:spTree>
    <p:extLst>
      <p:ext uri="{BB962C8B-B14F-4D97-AF65-F5344CB8AC3E}">
        <p14:creationId xmlns:p14="http://schemas.microsoft.com/office/powerpoint/2010/main" val="2102017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37CD6-4579-7A6D-3B7D-126B9C28C339}"/>
              </a:ext>
            </a:extLst>
          </p:cNvPr>
          <p:cNvSpPr>
            <a:spLocks noGrp="1"/>
          </p:cNvSpPr>
          <p:nvPr>
            <p:ph type="ctrTitle"/>
          </p:nvPr>
        </p:nvSpPr>
        <p:spPr/>
        <p:txBody>
          <a:bodyPr>
            <a:normAutofit/>
          </a:bodyPr>
          <a:lstStyle/>
          <a:p>
            <a:r>
              <a:rPr lang="en-US" b="1" dirty="0"/>
              <a:t>Electricity Trade, Economic Growth and Digital Divide</a:t>
            </a:r>
            <a:endParaRPr lang="en-IN" dirty="0"/>
          </a:p>
        </p:txBody>
      </p:sp>
      <p:sp>
        <p:nvSpPr>
          <p:cNvPr id="3" name="Subtitle 2">
            <a:extLst>
              <a:ext uri="{FF2B5EF4-FFF2-40B4-BE49-F238E27FC236}">
                <a16:creationId xmlns:a16="http://schemas.microsoft.com/office/drawing/2014/main" id="{B2007B58-BC16-8182-2AEC-519EAA55331A}"/>
              </a:ext>
            </a:extLst>
          </p:cNvPr>
          <p:cNvSpPr>
            <a:spLocks noGrp="1"/>
          </p:cNvSpPr>
          <p:nvPr>
            <p:ph type="subTitle" idx="1"/>
          </p:nvPr>
        </p:nvSpPr>
        <p:spPr/>
        <p:txBody>
          <a:bodyPr/>
          <a:lstStyle/>
          <a:p>
            <a:r>
              <a:rPr lang="en-US" dirty="0"/>
              <a:t>By</a:t>
            </a:r>
          </a:p>
          <a:p>
            <a:r>
              <a:rPr lang="en-US" dirty="0"/>
              <a:t>Prof. Kirit Parikh, Chairman, </a:t>
            </a:r>
            <a:r>
              <a:rPr lang="en-US" dirty="0" err="1"/>
              <a:t>IRADe</a:t>
            </a:r>
            <a:endParaRPr lang="en-IN" dirty="0"/>
          </a:p>
          <a:p>
            <a:r>
              <a:rPr lang="en-US" dirty="0"/>
              <a:t>Dr. Navpreet Saini, Senior Research Analyst, </a:t>
            </a:r>
            <a:r>
              <a:rPr lang="en-US" dirty="0" err="1"/>
              <a:t>IRADe</a:t>
            </a:r>
            <a:endParaRPr lang="en-IN" dirty="0"/>
          </a:p>
          <a:p>
            <a:endParaRPr lang="en-IN" dirty="0"/>
          </a:p>
        </p:txBody>
      </p:sp>
    </p:spTree>
    <p:extLst>
      <p:ext uri="{BB962C8B-B14F-4D97-AF65-F5344CB8AC3E}">
        <p14:creationId xmlns:p14="http://schemas.microsoft.com/office/powerpoint/2010/main" val="331067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C6CA0-8351-2247-4A6F-D12C6C68EA3C}"/>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95D5DCB-FBCB-14A0-4C37-88CB0D7B9A7B}"/>
              </a:ext>
            </a:extLst>
          </p:cNvPr>
          <p:cNvGraphicFramePr>
            <a:graphicFrameLocks noGrp="1"/>
          </p:cNvGraphicFramePr>
          <p:nvPr>
            <p:extLst>
              <p:ext uri="{D42A27DB-BD31-4B8C-83A1-F6EECF244321}">
                <p14:modId xmlns:p14="http://schemas.microsoft.com/office/powerpoint/2010/main" val="2058215365"/>
              </p:ext>
            </p:extLst>
          </p:nvPr>
        </p:nvGraphicFramePr>
        <p:xfrm>
          <a:off x="280220" y="85976"/>
          <a:ext cx="11224261" cy="6492240"/>
        </p:xfrm>
        <a:graphic>
          <a:graphicData uri="http://schemas.openxmlformats.org/drawingml/2006/table">
            <a:tbl>
              <a:tblPr firstRow="1" firstCol="1" bandRow="1">
                <a:tableStyleId>{5DA37D80-6434-44D0-A028-1B22A696006F}</a:tableStyleId>
              </a:tblPr>
              <a:tblGrid>
                <a:gridCol w="1669854">
                  <a:extLst>
                    <a:ext uri="{9D8B030D-6E8A-4147-A177-3AD203B41FA5}">
                      <a16:colId xmlns:a16="http://schemas.microsoft.com/office/drawing/2014/main" val="2373309689"/>
                    </a:ext>
                  </a:extLst>
                </a:gridCol>
                <a:gridCol w="1494081">
                  <a:extLst>
                    <a:ext uri="{9D8B030D-6E8A-4147-A177-3AD203B41FA5}">
                      <a16:colId xmlns:a16="http://schemas.microsoft.com/office/drawing/2014/main" val="854782298"/>
                    </a:ext>
                  </a:extLst>
                </a:gridCol>
                <a:gridCol w="1667446">
                  <a:extLst>
                    <a:ext uri="{9D8B030D-6E8A-4147-A177-3AD203B41FA5}">
                      <a16:colId xmlns:a16="http://schemas.microsoft.com/office/drawing/2014/main" val="2573206778"/>
                    </a:ext>
                  </a:extLst>
                </a:gridCol>
                <a:gridCol w="1501304">
                  <a:extLst>
                    <a:ext uri="{9D8B030D-6E8A-4147-A177-3AD203B41FA5}">
                      <a16:colId xmlns:a16="http://schemas.microsoft.com/office/drawing/2014/main" val="1072125629"/>
                    </a:ext>
                  </a:extLst>
                </a:gridCol>
                <a:gridCol w="1683096">
                  <a:extLst>
                    <a:ext uri="{9D8B030D-6E8A-4147-A177-3AD203B41FA5}">
                      <a16:colId xmlns:a16="http://schemas.microsoft.com/office/drawing/2014/main" val="2776831311"/>
                    </a:ext>
                  </a:extLst>
                </a:gridCol>
                <a:gridCol w="1565754">
                  <a:extLst>
                    <a:ext uri="{9D8B030D-6E8A-4147-A177-3AD203B41FA5}">
                      <a16:colId xmlns:a16="http://schemas.microsoft.com/office/drawing/2014/main" val="795773681"/>
                    </a:ext>
                  </a:extLst>
                </a:gridCol>
                <a:gridCol w="1642726">
                  <a:extLst>
                    <a:ext uri="{9D8B030D-6E8A-4147-A177-3AD203B41FA5}">
                      <a16:colId xmlns:a16="http://schemas.microsoft.com/office/drawing/2014/main" val="3114700697"/>
                    </a:ext>
                  </a:extLst>
                </a:gridCol>
              </a:tblGrid>
              <a:tr h="184150">
                <a:tc gridSpan="7">
                  <a:txBody>
                    <a:bodyPr/>
                    <a:lstStyle/>
                    <a:p>
                      <a:pPr algn="just">
                        <a:lnSpc>
                          <a:spcPct val="107000"/>
                        </a:lnSpc>
                        <a:spcAft>
                          <a:spcPts val="800"/>
                        </a:spcAft>
                        <a:buNone/>
                      </a:pPr>
                      <a:r>
                        <a:rPr lang="en-US" sz="2200" dirty="0">
                          <a:solidFill>
                            <a:schemeClr val="tx1"/>
                          </a:solidFill>
                          <a:effectLst/>
                        </a:rPr>
                        <a:t>Power Trade - </a:t>
                      </a:r>
                      <a:r>
                        <a:rPr lang="en-IN" sz="2200" dirty="0">
                          <a:solidFill>
                            <a:schemeClr val="tx1"/>
                          </a:solidFill>
                          <a:effectLst/>
                        </a:rPr>
                        <a:t>Imported from India and Exported to India</a:t>
                      </a:r>
                    </a:p>
                  </a:txBody>
                  <a:tcPr marL="68580" marR="68580" marT="0" marB="0" anchor="b">
                    <a:solidFill>
                      <a:schemeClr val="accent1">
                        <a:lumMod val="60000"/>
                        <a:lumOff val="4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815989347"/>
                  </a:ext>
                </a:extLst>
              </a:tr>
              <a:tr h="184150">
                <a:tc>
                  <a:txBody>
                    <a:bodyPr/>
                    <a:lstStyle/>
                    <a:p>
                      <a:pPr>
                        <a:lnSpc>
                          <a:spcPct val="107000"/>
                        </a:lnSpc>
                        <a:buNone/>
                      </a:pPr>
                      <a:endParaRPr lang="en-IN" sz="2000" dirty="0">
                        <a:solidFill>
                          <a:schemeClr val="tx1"/>
                        </a:solidFill>
                        <a:effectLst/>
                        <a:latin typeface="Calibri" panose="020F0502020204030204" pitchFamily="34" charset="0"/>
                        <a:cs typeface="Mangal" panose="02040503050203030202" pitchFamily="18" charset="0"/>
                      </a:endParaRPr>
                    </a:p>
                  </a:txBody>
                  <a:tcPr marL="68580" marR="68580" marT="0" marB="0" anchor="b"/>
                </a:tc>
                <a:tc gridSpan="2">
                  <a:txBody>
                    <a:bodyPr/>
                    <a:lstStyle/>
                    <a:p>
                      <a:pPr algn="just">
                        <a:lnSpc>
                          <a:spcPct val="150000"/>
                        </a:lnSpc>
                        <a:spcAft>
                          <a:spcPts val="800"/>
                        </a:spcAft>
                        <a:buNone/>
                      </a:pPr>
                      <a:r>
                        <a:rPr lang="en-IN" sz="2000" dirty="0">
                          <a:solidFill>
                            <a:schemeClr val="tx1"/>
                          </a:solidFill>
                          <a:effectLst/>
                        </a:rPr>
                        <a:t>Bhutan</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solidFill>
                      <a:srgbClr val="FFFF00"/>
                    </a:solidFill>
                  </a:tcPr>
                </a:tc>
                <a:tc hMerge="1">
                  <a:txBody>
                    <a:bodyPr/>
                    <a:lstStyle/>
                    <a:p>
                      <a:endParaRPr lang="en-IN"/>
                    </a:p>
                  </a:txBody>
                  <a:tcPr/>
                </a:tc>
                <a:tc gridSpan="2">
                  <a:txBody>
                    <a:bodyPr/>
                    <a:lstStyle/>
                    <a:p>
                      <a:pPr algn="just">
                        <a:lnSpc>
                          <a:spcPct val="150000"/>
                        </a:lnSpc>
                        <a:spcAft>
                          <a:spcPts val="800"/>
                        </a:spcAft>
                        <a:buNone/>
                      </a:pPr>
                      <a:r>
                        <a:rPr lang="en-IN" sz="2000" dirty="0">
                          <a:solidFill>
                            <a:schemeClr val="tx1"/>
                          </a:solidFill>
                          <a:effectLst/>
                        </a:rPr>
                        <a:t>Nepal</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solidFill>
                      <a:srgbClr val="FFFF00"/>
                    </a:solidFill>
                  </a:tcPr>
                </a:tc>
                <a:tc hMerge="1">
                  <a:txBody>
                    <a:bodyPr/>
                    <a:lstStyle/>
                    <a:p>
                      <a:endParaRPr lang="en-IN"/>
                    </a:p>
                  </a:txBody>
                  <a:tcPr/>
                </a:tc>
                <a:tc>
                  <a:txBody>
                    <a:bodyPr/>
                    <a:lstStyle/>
                    <a:p>
                      <a:pPr algn="just">
                        <a:lnSpc>
                          <a:spcPct val="150000"/>
                        </a:lnSpc>
                        <a:spcAft>
                          <a:spcPts val="800"/>
                        </a:spcAft>
                        <a:buNone/>
                      </a:pPr>
                      <a:r>
                        <a:rPr lang="en-IN" sz="2000" dirty="0">
                          <a:solidFill>
                            <a:schemeClr val="tx1"/>
                          </a:solidFill>
                          <a:effectLst/>
                        </a:rPr>
                        <a:t>Bangladesh</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solidFill>
                      <a:srgbClr val="FFFF00"/>
                    </a:solidFill>
                  </a:tcPr>
                </a:tc>
                <a:tc>
                  <a:txBody>
                    <a:bodyPr/>
                    <a:lstStyle/>
                    <a:p>
                      <a:pPr algn="just">
                        <a:lnSpc>
                          <a:spcPct val="150000"/>
                        </a:lnSpc>
                        <a:spcAft>
                          <a:spcPts val="800"/>
                        </a:spcAft>
                        <a:buNone/>
                      </a:pPr>
                      <a:endParaRPr lang="en-IN" sz="2000" dirty="0">
                        <a:solidFill>
                          <a:schemeClr val="tx1"/>
                        </a:solidFill>
                        <a:effectLst/>
                      </a:endParaRPr>
                    </a:p>
                  </a:txBody>
                  <a:tcPr marL="68580" marR="68580" marT="0" marB="0" anchor="b">
                    <a:solidFill>
                      <a:srgbClr val="FFFF00"/>
                    </a:solidFill>
                  </a:tcPr>
                </a:tc>
                <a:extLst>
                  <a:ext uri="{0D108BD9-81ED-4DB2-BD59-A6C34878D82A}">
                    <a16:rowId xmlns:a16="http://schemas.microsoft.com/office/drawing/2014/main" val="339291441"/>
                  </a:ext>
                </a:extLst>
              </a:tr>
              <a:tr h="184150">
                <a:tc>
                  <a:txBody>
                    <a:bodyPr/>
                    <a:lstStyle/>
                    <a:p>
                      <a:pPr>
                        <a:lnSpc>
                          <a:spcPct val="107000"/>
                        </a:lnSpc>
                        <a:buNone/>
                      </a:pPr>
                      <a:endParaRPr lang="en-IN" sz="2000">
                        <a:solidFill>
                          <a:schemeClr val="tx1"/>
                        </a:solidFill>
                        <a:effectLst/>
                        <a:latin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Exported to</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Import from</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indent="-12700" algn="just">
                        <a:lnSpc>
                          <a:spcPct val="150000"/>
                        </a:lnSpc>
                        <a:spcAft>
                          <a:spcPts val="800"/>
                        </a:spcAft>
                        <a:buNone/>
                      </a:pPr>
                      <a:r>
                        <a:rPr lang="en-IN" sz="2000">
                          <a:solidFill>
                            <a:schemeClr val="tx1"/>
                          </a:solidFill>
                          <a:effectLst/>
                        </a:rPr>
                        <a:t>Exported to</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Import from</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imported</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endParaRPr lang="en-IN" sz="2000" dirty="0">
                        <a:solidFill>
                          <a:schemeClr val="tx1"/>
                        </a:solidFill>
                        <a:effectLst/>
                      </a:endParaRPr>
                    </a:p>
                  </a:txBody>
                  <a:tcPr marL="68580" marR="68580" marT="0" marB="0" anchor="b"/>
                </a:tc>
                <a:extLst>
                  <a:ext uri="{0D108BD9-81ED-4DB2-BD59-A6C34878D82A}">
                    <a16:rowId xmlns:a16="http://schemas.microsoft.com/office/drawing/2014/main" val="3804157259"/>
                  </a:ext>
                </a:extLst>
              </a:tr>
              <a:tr h="184150">
                <a:tc>
                  <a:txBody>
                    <a:bodyPr/>
                    <a:lstStyle/>
                    <a:p>
                      <a:pPr algn="just">
                        <a:lnSpc>
                          <a:spcPct val="150000"/>
                        </a:lnSpc>
                        <a:spcAft>
                          <a:spcPts val="800"/>
                        </a:spcAft>
                        <a:buNone/>
                      </a:pPr>
                      <a:r>
                        <a:rPr lang="en-IN" sz="2000">
                          <a:solidFill>
                            <a:schemeClr val="tx1"/>
                          </a:solidFill>
                          <a:effectLst/>
                        </a:rPr>
                        <a:t>Apr-23</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23.06</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43.8</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357.99</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687.3</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 </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1530052117"/>
                  </a:ext>
                </a:extLst>
              </a:tr>
              <a:tr h="184150">
                <a:tc>
                  <a:txBody>
                    <a:bodyPr/>
                    <a:lstStyle/>
                    <a:p>
                      <a:pPr algn="just">
                        <a:lnSpc>
                          <a:spcPct val="150000"/>
                        </a:lnSpc>
                        <a:spcAft>
                          <a:spcPts val="800"/>
                        </a:spcAft>
                        <a:buNone/>
                      </a:pPr>
                      <a:r>
                        <a:rPr lang="en-IN" sz="2000">
                          <a:solidFill>
                            <a:schemeClr val="tx1"/>
                          </a:solidFill>
                          <a:effectLst/>
                        </a:rPr>
                        <a:t>May-23</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0.48</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125.72</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271.8</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0.34</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775.1</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 </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2548168272"/>
                  </a:ext>
                </a:extLst>
              </a:tr>
              <a:tr h="184150">
                <a:tc>
                  <a:txBody>
                    <a:bodyPr/>
                    <a:lstStyle/>
                    <a:p>
                      <a:pPr algn="just">
                        <a:lnSpc>
                          <a:spcPct val="150000"/>
                        </a:lnSpc>
                        <a:spcAft>
                          <a:spcPts val="800"/>
                        </a:spcAft>
                        <a:buNone/>
                      </a:pPr>
                      <a:r>
                        <a:rPr lang="en-IN" sz="2000">
                          <a:solidFill>
                            <a:schemeClr val="tx1"/>
                          </a:solidFill>
                          <a:effectLst/>
                        </a:rPr>
                        <a:t>Jun-23</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650.47</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80</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88.86</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743.92</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  </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2696341295"/>
                  </a:ext>
                </a:extLst>
              </a:tr>
              <a:tr h="184150">
                <a:tc>
                  <a:txBody>
                    <a:bodyPr/>
                    <a:lstStyle/>
                    <a:p>
                      <a:pPr algn="just">
                        <a:lnSpc>
                          <a:spcPct val="150000"/>
                        </a:lnSpc>
                        <a:spcAft>
                          <a:spcPts val="800"/>
                        </a:spcAft>
                        <a:buNone/>
                      </a:pPr>
                      <a:r>
                        <a:rPr lang="en-IN" sz="2000">
                          <a:solidFill>
                            <a:schemeClr val="tx1"/>
                          </a:solidFill>
                          <a:effectLst/>
                        </a:rPr>
                        <a:t>Jul-23</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1331.68</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223.72</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780.77</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 </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249927382"/>
                  </a:ext>
                </a:extLst>
              </a:tr>
              <a:tr h="184150">
                <a:tc>
                  <a:txBody>
                    <a:bodyPr/>
                    <a:lstStyle/>
                    <a:p>
                      <a:pPr algn="just">
                        <a:lnSpc>
                          <a:spcPct val="150000"/>
                        </a:lnSpc>
                        <a:spcAft>
                          <a:spcPts val="800"/>
                        </a:spcAft>
                        <a:buNone/>
                      </a:pPr>
                      <a:r>
                        <a:rPr lang="en-IN" sz="2000">
                          <a:solidFill>
                            <a:schemeClr val="tx1"/>
                          </a:solidFill>
                          <a:effectLst/>
                        </a:rPr>
                        <a:t>Aug-23</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1277.91</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281.61</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767.79</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 </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1257174086"/>
                  </a:ext>
                </a:extLst>
              </a:tr>
              <a:tr h="184150">
                <a:tc>
                  <a:txBody>
                    <a:bodyPr/>
                    <a:lstStyle/>
                    <a:p>
                      <a:pPr algn="just">
                        <a:lnSpc>
                          <a:spcPct val="150000"/>
                        </a:lnSpc>
                        <a:spcAft>
                          <a:spcPts val="800"/>
                        </a:spcAft>
                        <a:buNone/>
                      </a:pPr>
                      <a:r>
                        <a:rPr lang="en-IN" sz="2000">
                          <a:solidFill>
                            <a:schemeClr val="tx1"/>
                          </a:solidFill>
                          <a:effectLst/>
                        </a:rPr>
                        <a:t>Sep-23</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937.81</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323.59</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755.88</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  </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2520590519"/>
                  </a:ext>
                </a:extLst>
              </a:tr>
              <a:tr h="184150">
                <a:tc>
                  <a:txBody>
                    <a:bodyPr/>
                    <a:lstStyle/>
                    <a:p>
                      <a:pPr algn="just">
                        <a:lnSpc>
                          <a:spcPct val="150000"/>
                        </a:lnSpc>
                        <a:spcAft>
                          <a:spcPts val="800"/>
                        </a:spcAft>
                        <a:buNone/>
                      </a:pPr>
                      <a:r>
                        <a:rPr lang="en-IN" sz="2000" dirty="0">
                          <a:solidFill>
                            <a:schemeClr val="tx1"/>
                          </a:solidFill>
                          <a:effectLst/>
                        </a:rPr>
                        <a:t>Oct-23</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588.64</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460.97</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755.92</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         </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2246954590"/>
                  </a:ext>
                </a:extLst>
              </a:tr>
              <a:tr h="184150">
                <a:tc>
                  <a:txBody>
                    <a:bodyPr/>
                    <a:lstStyle/>
                    <a:p>
                      <a:pPr algn="just">
                        <a:lnSpc>
                          <a:spcPct val="150000"/>
                        </a:lnSpc>
                        <a:spcAft>
                          <a:spcPts val="800"/>
                        </a:spcAft>
                        <a:buNone/>
                      </a:pPr>
                      <a:r>
                        <a:rPr lang="en-IN" sz="2000">
                          <a:solidFill>
                            <a:schemeClr val="tx1"/>
                          </a:solidFill>
                          <a:effectLst/>
                        </a:rPr>
                        <a:t>Nov-23</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51.41</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36.77</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0</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271.72</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628.24</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 </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2162597912"/>
                  </a:ext>
                </a:extLst>
              </a:tr>
              <a:tr h="184150">
                <a:tc>
                  <a:txBody>
                    <a:bodyPr/>
                    <a:lstStyle/>
                    <a:p>
                      <a:pPr algn="just">
                        <a:lnSpc>
                          <a:spcPct val="150000"/>
                        </a:lnSpc>
                        <a:spcAft>
                          <a:spcPts val="800"/>
                        </a:spcAft>
                        <a:buNone/>
                      </a:pPr>
                      <a:r>
                        <a:rPr lang="en-IN" sz="2000">
                          <a:solidFill>
                            <a:schemeClr val="tx1"/>
                          </a:solidFill>
                          <a:effectLst/>
                        </a:rPr>
                        <a:t>Dec-23</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212.51</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88.76</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5.09</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593.51</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 </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4002406901"/>
                  </a:ext>
                </a:extLst>
              </a:tr>
              <a:tr h="184150">
                <a:tc>
                  <a:txBody>
                    <a:bodyPr/>
                    <a:lstStyle/>
                    <a:p>
                      <a:pPr algn="just">
                        <a:lnSpc>
                          <a:spcPct val="150000"/>
                        </a:lnSpc>
                        <a:spcAft>
                          <a:spcPts val="800"/>
                        </a:spcAft>
                        <a:buNone/>
                      </a:pPr>
                      <a:r>
                        <a:rPr lang="en-IN" sz="2000">
                          <a:solidFill>
                            <a:schemeClr val="tx1"/>
                          </a:solidFill>
                          <a:effectLst/>
                        </a:rPr>
                        <a:t>Jan-24</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287.94</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271.79</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601.77</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 </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049541351"/>
                  </a:ext>
                </a:extLst>
              </a:tr>
              <a:tr h="184150">
                <a:tc>
                  <a:txBody>
                    <a:bodyPr/>
                    <a:lstStyle/>
                    <a:p>
                      <a:pPr algn="just">
                        <a:lnSpc>
                          <a:spcPct val="150000"/>
                        </a:lnSpc>
                        <a:spcAft>
                          <a:spcPts val="800"/>
                        </a:spcAft>
                        <a:buNone/>
                      </a:pPr>
                      <a:r>
                        <a:rPr lang="en-IN" sz="2000">
                          <a:solidFill>
                            <a:schemeClr val="tx1"/>
                          </a:solidFill>
                          <a:effectLst/>
                        </a:rPr>
                        <a:t>Feb-24</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312.87</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368.61</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593.99</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 </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1636127144"/>
                  </a:ext>
                </a:extLst>
              </a:tr>
              <a:tr h="184150">
                <a:tc>
                  <a:txBody>
                    <a:bodyPr/>
                    <a:lstStyle/>
                    <a:p>
                      <a:pPr algn="just">
                        <a:lnSpc>
                          <a:spcPct val="150000"/>
                        </a:lnSpc>
                        <a:spcAft>
                          <a:spcPts val="800"/>
                        </a:spcAft>
                        <a:buNone/>
                      </a:pPr>
                      <a:r>
                        <a:rPr lang="en-IN" sz="2000">
                          <a:solidFill>
                            <a:schemeClr val="tx1"/>
                          </a:solidFill>
                          <a:effectLst/>
                        </a:rPr>
                        <a:t>Mar-24</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241.74</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371.03</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0</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a:solidFill>
                            <a:schemeClr val="tx1"/>
                          </a:solidFill>
                          <a:effectLst/>
                        </a:rPr>
                        <a:t>730.33</a:t>
                      </a:r>
                      <a:endParaRPr lang="en-IN" sz="200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dirty="0">
                          <a:solidFill>
                            <a:schemeClr val="tx1"/>
                          </a:solidFill>
                          <a:effectLst/>
                        </a:rPr>
                        <a:t> </a:t>
                      </a:r>
                      <a:endParaRPr lang="en-IN" sz="20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802062746"/>
                  </a:ext>
                </a:extLst>
              </a:tr>
              <a:tr h="184150">
                <a:tc>
                  <a:txBody>
                    <a:bodyPr/>
                    <a:lstStyle/>
                    <a:p>
                      <a:pPr algn="just">
                        <a:lnSpc>
                          <a:spcPct val="150000"/>
                        </a:lnSpc>
                        <a:spcAft>
                          <a:spcPts val="800"/>
                        </a:spcAft>
                        <a:buNone/>
                      </a:pPr>
                      <a:r>
                        <a:rPr lang="en-IN" sz="2000" b="1" dirty="0">
                          <a:solidFill>
                            <a:srgbClr val="C00000"/>
                          </a:solidFill>
                          <a:effectLst/>
                        </a:rPr>
                        <a:t>total 2023-24</a:t>
                      </a:r>
                      <a:endParaRPr lang="en-IN" sz="20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solidFill>
                      <a:srgbClr val="FFFF00"/>
                    </a:solidFill>
                  </a:tcPr>
                </a:tc>
                <a:tc>
                  <a:txBody>
                    <a:bodyPr/>
                    <a:lstStyle/>
                    <a:p>
                      <a:pPr algn="just">
                        <a:lnSpc>
                          <a:spcPct val="150000"/>
                        </a:lnSpc>
                        <a:spcAft>
                          <a:spcPts val="800"/>
                        </a:spcAft>
                        <a:buNone/>
                      </a:pPr>
                      <a:r>
                        <a:rPr lang="en-IN" sz="2000" b="1" dirty="0">
                          <a:solidFill>
                            <a:srgbClr val="C00000"/>
                          </a:solidFill>
                          <a:effectLst/>
                        </a:rPr>
                        <a:t>1130.01</a:t>
                      </a:r>
                      <a:endParaRPr lang="en-IN" sz="20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solidFill>
                      <a:srgbClr val="FFFF00"/>
                    </a:solidFill>
                  </a:tcPr>
                </a:tc>
                <a:tc>
                  <a:txBody>
                    <a:bodyPr/>
                    <a:lstStyle/>
                    <a:p>
                      <a:pPr algn="just">
                        <a:lnSpc>
                          <a:spcPct val="150000"/>
                        </a:lnSpc>
                        <a:spcAft>
                          <a:spcPts val="800"/>
                        </a:spcAft>
                        <a:buNone/>
                      </a:pPr>
                      <a:r>
                        <a:rPr lang="en-IN" sz="2000" b="1" dirty="0">
                          <a:solidFill>
                            <a:srgbClr val="C00000"/>
                          </a:solidFill>
                          <a:effectLst/>
                        </a:rPr>
                        <a:t>4992.8</a:t>
                      </a:r>
                      <a:endParaRPr lang="en-IN" sz="20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solidFill>
                      <a:srgbClr val="FFFF00"/>
                    </a:solidFill>
                  </a:tcPr>
                </a:tc>
                <a:tc>
                  <a:txBody>
                    <a:bodyPr/>
                    <a:lstStyle/>
                    <a:p>
                      <a:pPr algn="just">
                        <a:lnSpc>
                          <a:spcPct val="150000"/>
                        </a:lnSpc>
                        <a:spcAft>
                          <a:spcPts val="800"/>
                        </a:spcAft>
                        <a:buNone/>
                      </a:pPr>
                      <a:r>
                        <a:rPr lang="en-IN" sz="2000" b="1" dirty="0">
                          <a:solidFill>
                            <a:srgbClr val="C00000"/>
                          </a:solidFill>
                          <a:effectLst/>
                        </a:rPr>
                        <a:t>1809.98</a:t>
                      </a:r>
                      <a:endParaRPr lang="en-IN" sz="20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solidFill>
                      <a:srgbClr val="FFFF00"/>
                    </a:solidFill>
                  </a:tcPr>
                </a:tc>
                <a:tc>
                  <a:txBody>
                    <a:bodyPr/>
                    <a:lstStyle/>
                    <a:p>
                      <a:pPr algn="just">
                        <a:lnSpc>
                          <a:spcPct val="150000"/>
                        </a:lnSpc>
                        <a:spcAft>
                          <a:spcPts val="800"/>
                        </a:spcAft>
                        <a:buNone/>
                      </a:pPr>
                      <a:r>
                        <a:rPr lang="en-IN" sz="2000" b="1" dirty="0">
                          <a:solidFill>
                            <a:srgbClr val="C00000"/>
                          </a:solidFill>
                          <a:effectLst/>
                        </a:rPr>
                        <a:t>1655.9</a:t>
                      </a:r>
                      <a:endParaRPr lang="en-IN" sz="20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solidFill>
                      <a:srgbClr val="FFFF00"/>
                    </a:solidFill>
                  </a:tcPr>
                </a:tc>
                <a:tc>
                  <a:txBody>
                    <a:bodyPr/>
                    <a:lstStyle/>
                    <a:p>
                      <a:pPr algn="just">
                        <a:lnSpc>
                          <a:spcPct val="150000"/>
                        </a:lnSpc>
                        <a:spcAft>
                          <a:spcPts val="800"/>
                        </a:spcAft>
                        <a:buNone/>
                      </a:pPr>
                      <a:r>
                        <a:rPr lang="en-IN" sz="2000" b="1" dirty="0">
                          <a:solidFill>
                            <a:srgbClr val="C00000"/>
                          </a:solidFill>
                          <a:effectLst/>
                        </a:rPr>
                        <a:t>8414.52</a:t>
                      </a:r>
                      <a:endParaRPr lang="en-IN" sz="20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solidFill>
                      <a:srgbClr val="FFFF00"/>
                    </a:solidFill>
                  </a:tcPr>
                </a:tc>
                <a:tc>
                  <a:txBody>
                    <a:bodyPr/>
                    <a:lstStyle/>
                    <a:p>
                      <a:pPr algn="just">
                        <a:lnSpc>
                          <a:spcPct val="150000"/>
                        </a:lnSpc>
                        <a:spcAft>
                          <a:spcPts val="800"/>
                        </a:spcAft>
                        <a:buNone/>
                      </a:pPr>
                      <a:r>
                        <a:rPr lang="en-IN" sz="2000" b="1" dirty="0">
                          <a:solidFill>
                            <a:srgbClr val="C00000"/>
                          </a:solidFill>
                          <a:effectLst/>
                        </a:rPr>
                        <a:t>  </a:t>
                      </a:r>
                      <a:endParaRPr lang="en-IN" sz="20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solidFill>
                      <a:srgbClr val="FFFF00"/>
                    </a:solidFill>
                  </a:tcPr>
                </a:tc>
                <a:extLst>
                  <a:ext uri="{0D108BD9-81ED-4DB2-BD59-A6C34878D82A}">
                    <a16:rowId xmlns:a16="http://schemas.microsoft.com/office/drawing/2014/main" val="3879267780"/>
                  </a:ext>
                </a:extLst>
              </a:tr>
            </a:tbl>
          </a:graphicData>
        </a:graphic>
      </p:graphicFrame>
    </p:spTree>
    <p:extLst>
      <p:ext uri="{BB962C8B-B14F-4D97-AF65-F5344CB8AC3E}">
        <p14:creationId xmlns:p14="http://schemas.microsoft.com/office/powerpoint/2010/main" val="424586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C780B-D872-6977-B83E-D91DEBDB24CE}"/>
              </a:ext>
            </a:extLst>
          </p:cNvPr>
          <p:cNvSpPr>
            <a:spLocks noGrp="1"/>
          </p:cNvSpPr>
          <p:nvPr>
            <p:ph type="title"/>
          </p:nvPr>
        </p:nvSpPr>
        <p:spPr>
          <a:xfrm>
            <a:off x="261258" y="114754"/>
            <a:ext cx="10515600" cy="462190"/>
          </a:xfrm>
        </p:spPr>
        <p:txBody>
          <a:bodyPr>
            <a:noAutofit/>
          </a:bodyPr>
          <a:lstStyle/>
          <a:p>
            <a:r>
              <a:rPr lang="en-US" sz="3200" b="1" dirty="0"/>
              <a:t>IRADE Model</a:t>
            </a:r>
            <a:endParaRPr lang="en-IN" sz="3200" b="1" dirty="0"/>
          </a:p>
        </p:txBody>
      </p:sp>
      <p:pic>
        <p:nvPicPr>
          <p:cNvPr id="4" name="Content Placeholder 3">
            <a:extLst>
              <a:ext uri="{FF2B5EF4-FFF2-40B4-BE49-F238E27FC236}">
                <a16:creationId xmlns:a16="http://schemas.microsoft.com/office/drawing/2014/main" id="{BCB63617-90AE-63FD-48E5-AABA4B2D1ACE}"/>
              </a:ext>
            </a:extLst>
          </p:cNvPr>
          <p:cNvPicPr>
            <a:picLocks noGrp="1" noChangeAspect="1"/>
          </p:cNvPicPr>
          <p:nvPr>
            <p:ph idx="1"/>
          </p:nvPr>
        </p:nvPicPr>
        <p:blipFill>
          <a:blip r:embed="rId2"/>
          <a:stretch>
            <a:fillRect/>
          </a:stretch>
        </p:blipFill>
        <p:spPr>
          <a:xfrm>
            <a:off x="674914" y="1851660"/>
            <a:ext cx="9749246" cy="4342311"/>
          </a:xfrm>
          <a:prstGeom prst="rect">
            <a:avLst/>
          </a:prstGeom>
        </p:spPr>
      </p:pic>
      <p:sp>
        <p:nvSpPr>
          <p:cNvPr id="5" name="TextBox 4">
            <a:extLst>
              <a:ext uri="{FF2B5EF4-FFF2-40B4-BE49-F238E27FC236}">
                <a16:creationId xmlns:a16="http://schemas.microsoft.com/office/drawing/2014/main" id="{1CCFF4BD-2280-E73C-5750-16D22F263C21}"/>
              </a:ext>
            </a:extLst>
          </p:cNvPr>
          <p:cNvSpPr txBox="1"/>
          <p:nvPr/>
        </p:nvSpPr>
        <p:spPr>
          <a:xfrm>
            <a:off x="422910" y="752637"/>
            <a:ext cx="11635740" cy="923330"/>
          </a:xfrm>
          <a:prstGeom prst="rect">
            <a:avLst/>
          </a:prstGeom>
          <a:noFill/>
        </p:spPr>
        <p:txBody>
          <a:bodyPr wrap="square">
            <a:spAutoFit/>
          </a:bodyPr>
          <a:lstStyle/>
          <a:p>
            <a:r>
              <a:rPr lang="en-IN" sz="1800" dirty="0" err="1">
                <a:effectLst/>
                <a:latin typeface="Times New Roman" panose="02020603050405020304" pitchFamily="18" charset="0"/>
                <a:ea typeface="Calibri" panose="020F0502020204030204" pitchFamily="34" charset="0"/>
              </a:rPr>
              <a:t>IRADe</a:t>
            </a:r>
            <a:r>
              <a:rPr lang="en-IN" sz="1800" dirty="0">
                <a:effectLst/>
                <a:latin typeface="Times New Roman" panose="02020603050405020304" pitchFamily="18" charset="0"/>
                <a:ea typeface="Calibri" panose="020F0502020204030204" pitchFamily="34" charset="0"/>
              </a:rPr>
              <a:t> carried out a detailed </a:t>
            </a:r>
            <a:r>
              <a:rPr lang="en-IN" sz="1800" dirty="0" err="1">
                <a:effectLst/>
                <a:latin typeface="Times New Roman" panose="02020603050405020304" pitchFamily="18" charset="0"/>
                <a:ea typeface="Calibri" panose="020F0502020204030204" pitchFamily="34" charset="0"/>
              </a:rPr>
              <a:t>modeling</a:t>
            </a:r>
            <a:r>
              <a:rPr lang="en-IN" sz="1800" dirty="0">
                <a:effectLst/>
                <a:latin typeface="Times New Roman" panose="02020603050405020304" pitchFamily="18" charset="0"/>
                <a:ea typeface="Calibri" panose="020F0502020204030204" pitchFamily="34" charset="0"/>
              </a:rPr>
              <a:t> study </a:t>
            </a:r>
            <a:r>
              <a:rPr lang="en-IN" sz="1800" i="1" dirty="0">
                <a:effectLst/>
                <a:latin typeface="Times New Roman" panose="02020603050405020304" pitchFamily="18" charset="0"/>
                <a:ea typeface="Calibri" panose="020F0502020204030204" pitchFamily="34" charset="0"/>
              </a:rPr>
              <a:t>(Implications of Declining Costs of Solar, Wind and Storage Technologies on Regional Power Trade in South Asia (BBIN Countries), 2022</a:t>
            </a:r>
            <a:r>
              <a:rPr lang="en-IN" sz="1800" dirty="0">
                <a:effectLst/>
                <a:latin typeface="Times New Roman" panose="02020603050405020304" pitchFamily="18" charset="0"/>
                <a:ea typeface="Calibri" panose="020F0502020204030204" pitchFamily="34" charset="0"/>
              </a:rPr>
              <a:t>) which explored electricity trade potential on an hourly basis till 2045</a:t>
            </a:r>
            <a:endParaRPr lang="en-IN" dirty="0"/>
          </a:p>
        </p:txBody>
      </p:sp>
    </p:spTree>
    <p:extLst>
      <p:ext uri="{BB962C8B-B14F-4D97-AF65-F5344CB8AC3E}">
        <p14:creationId xmlns:p14="http://schemas.microsoft.com/office/powerpoint/2010/main" val="3555721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DEC06-1E5C-389A-5E5F-F6D1C112E0B6}"/>
              </a:ext>
            </a:extLst>
          </p:cNvPr>
          <p:cNvSpPr>
            <a:spLocks noGrp="1"/>
          </p:cNvSpPr>
          <p:nvPr>
            <p:ph type="title"/>
          </p:nvPr>
        </p:nvSpPr>
        <p:spPr>
          <a:xfrm>
            <a:off x="186690" y="0"/>
            <a:ext cx="11071860" cy="549275"/>
          </a:xfrm>
          <a:solidFill>
            <a:schemeClr val="accent2"/>
          </a:solidFill>
        </p:spPr>
        <p:txBody>
          <a:bodyPr>
            <a:noAutofit/>
          </a:bodyPr>
          <a:lstStyle/>
          <a:p>
            <a:r>
              <a:rPr lang="en-IN" sz="3200" b="1" dirty="0"/>
              <a:t>Key findings of the study for Nepal</a:t>
            </a:r>
          </a:p>
        </p:txBody>
      </p:sp>
      <p:sp>
        <p:nvSpPr>
          <p:cNvPr id="3" name="Content Placeholder 2">
            <a:extLst>
              <a:ext uri="{FF2B5EF4-FFF2-40B4-BE49-F238E27FC236}">
                <a16:creationId xmlns:a16="http://schemas.microsoft.com/office/drawing/2014/main" id="{2ED5BAE1-1445-ABE8-1C51-0BE4367F7FD4}"/>
              </a:ext>
            </a:extLst>
          </p:cNvPr>
          <p:cNvSpPr>
            <a:spLocks noGrp="1"/>
          </p:cNvSpPr>
          <p:nvPr>
            <p:ph idx="1"/>
          </p:nvPr>
        </p:nvSpPr>
        <p:spPr>
          <a:xfrm>
            <a:off x="316774" y="733927"/>
            <a:ext cx="11478985" cy="5919536"/>
          </a:xfrm>
        </p:spPr>
        <p:txBody>
          <a:bodyPr>
            <a:normAutofit fontScale="92500" lnSpcReduction="20000"/>
          </a:bodyPr>
          <a:lstStyle/>
          <a:p>
            <a:pPr lvl="0"/>
            <a:r>
              <a:rPr lang="en-IN" dirty="0"/>
              <a:t>Nepal’s hydro potential is a valuable resource.</a:t>
            </a:r>
          </a:p>
          <a:p>
            <a:pPr lvl="0"/>
            <a:endParaRPr lang="en-IN" dirty="0"/>
          </a:p>
          <a:p>
            <a:pPr lvl="0"/>
            <a:r>
              <a:rPr lang="en-IN" dirty="0"/>
              <a:t>Nepal imports 0.7 billion kWh (</a:t>
            </a:r>
            <a:r>
              <a:rPr lang="en-IN" dirty="0" err="1"/>
              <a:t>bkWh</a:t>
            </a:r>
            <a:r>
              <a:rPr lang="en-IN" dirty="0"/>
              <a:t>) in 2020 but by 2025 exports 18 </a:t>
            </a:r>
            <a:r>
              <a:rPr lang="en-IN" dirty="0" err="1"/>
              <a:t>bkWh</a:t>
            </a:r>
            <a:r>
              <a:rPr lang="en-IN" dirty="0"/>
              <a:t>, which increases to 65 </a:t>
            </a:r>
            <a:r>
              <a:rPr lang="en-IN" dirty="0" err="1"/>
              <a:t>bkWh</a:t>
            </a:r>
            <a:r>
              <a:rPr lang="en-IN" dirty="0"/>
              <a:t> by 2030 and to 113 </a:t>
            </a:r>
            <a:r>
              <a:rPr lang="en-IN" dirty="0" err="1"/>
              <a:t>bkWh</a:t>
            </a:r>
            <a:r>
              <a:rPr lang="en-IN" dirty="0"/>
              <a:t> by 2040. </a:t>
            </a:r>
          </a:p>
          <a:p>
            <a:pPr lvl="0"/>
            <a:endParaRPr lang="en-IN" dirty="0"/>
          </a:p>
          <a:p>
            <a:pPr lvl="0"/>
            <a:r>
              <a:rPr lang="en-IN" dirty="0"/>
              <a:t>Nepal’s annual export revenue from the electricity trade becomes NPR 310 billion in 2030, NPR 840 billion in 2040 and NPR 1069 billion in 2045 at 2011-12 prices. </a:t>
            </a:r>
          </a:p>
          <a:p>
            <a:pPr lvl="0"/>
            <a:endParaRPr lang="en-IN" sz="1600" dirty="0"/>
          </a:p>
          <a:p>
            <a:pPr lvl="0"/>
            <a:r>
              <a:rPr lang="en-IN" dirty="0"/>
              <a:t>With Accerated Power Trade, Nepal’s per capita consumption increases by 23% over BASE and GDP increases by 39% in 2045.</a:t>
            </a:r>
          </a:p>
          <a:p>
            <a:pPr marL="0" lvl="0" indent="0">
              <a:buNone/>
            </a:pPr>
            <a:endParaRPr lang="en-IN" sz="1900" dirty="0"/>
          </a:p>
          <a:p>
            <a:pPr lvl="0"/>
            <a:r>
              <a:rPr lang="en-IN" dirty="0"/>
              <a:t>Hydro capacity reach 34.4GW with Accerated Power Trade by 2045 compared to only 8.9 GW in BASE.</a:t>
            </a:r>
          </a:p>
          <a:p>
            <a:pPr lvl="0"/>
            <a:endParaRPr lang="en-IN" dirty="0"/>
          </a:p>
          <a:p>
            <a:pPr lvl="0"/>
            <a:r>
              <a:rPr lang="en-US" dirty="0"/>
              <a:t>Trade also benefits India by providing easier and cheaper electricity to meet evening peak demand when solar power is unavailable.</a:t>
            </a:r>
            <a:endParaRPr lang="en-IN" dirty="0"/>
          </a:p>
          <a:p>
            <a:pPr lvl="0"/>
            <a:endParaRPr lang="en-IN" dirty="0"/>
          </a:p>
          <a:p>
            <a:endParaRPr lang="en-IN" dirty="0"/>
          </a:p>
        </p:txBody>
      </p:sp>
    </p:spTree>
    <p:extLst>
      <p:ext uri="{BB962C8B-B14F-4D97-AF65-F5344CB8AC3E}">
        <p14:creationId xmlns:p14="http://schemas.microsoft.com/office/powerpoint/2010/main" val="3363377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42EEB-A8B2-EC69-CD66-97D6E6DFC189}"/>
              </a:ext>
            </a:extLst>
          </p:cNvPr>
          <p:cNvSpPr>
            <a:spLocks noGrp="1"/>
          </p:cNvSpPr>
          <p:nvPr>
            <p:ph type="title"/>
          </p:nvPr>
        </p:nvSpPr>
        <p:spPr>
          <a:xfrm>
            <a:off x="0" y="0"/>
            <a:ext cx="10515600" cy="697865"/>
          </a:xfrm>
          <a:solidFill>
            <a:schemeClr val="accent2"/>
          </a:solidFill>
        </p:spPr>
        <p:txBody>
          <a:bodyPr>
            <a:normAutofit/>
          </a:bodyPr>
          <a:lstStyle/>
          <a:p>
            <a:r>
              <a:rPr lang="en-IN" sz="3200" b="1" dirty="0"/>
              <a:t>Trade among BBIN countries</a:t>
            </a:r>
          </a:p>
        </p:txBody>
      </p:sp>
      <p:sp>
        <p:nvSpPr>
          <p:cNvPr id="3" name="Content Placeholder 2">
            <a:extLst>
              <a:ext uri="{FF2B5EF4-FFF2-40B4-BE49-F238E27FC236}">
                <a16:creationId xmlns:a16="http://schemas.microsoft.com/office/drawing/2014/main" id="{E002869C-520C-899A-006E-0D299EAA6A7B}"/>
              </a:ext>
            </a:extLst>
          </p:cNvPr>
          <p:cNvSpPr>
            <a:spLocks noGrp="1"/>
          </p:cNvSpPr>
          <p:nvPr>
            <p:ph idx="1"/>
          </p:nvPr>
        </p:nvSpPr>
        <p:spPr>
          <a:xfrm>
            <a:off x="171450" y="755015"/>
            <a:ext cx="11849100" cy="2433955"/>
          </a:xfrm>
        </p:spPr>
        <p:txBody>
          <a:bodyPr>
            <a:normAutofit lnSpcReduction="10000"/>
          </a:bodyPr>
          <a:lstStyle/>
          <a:p>
            <a:r>
              <a:rPr lang="en-IN" sz="2400" dirty="0" err="1"/>
              <a:t>IRADe</a:t>
            </a:r>
            <a:r>
              <a:rPr lang="en-IN" sz="2400" b="1" dirty="0"/>
              <a:t> </a:t>
            </a:r>
            <a:r>
              <a:rPr lang="en-IN" sz="2400" dirty="0"/>
              <a:t>had also developed models for Bhutan and Bangladesh which were all linked together.</a:t>
            </a:r>
          </a:p>
          <a:p>
            <a:endParaRPr lang="en-IN" sz="1100" dirty="0"/>
          </a:p>
          <a:p>
            <a:r>
              <a:rPr lang="en-US" sz="2400" dirty="0">
                <a:solidFill>
                  <a:srgbClr val="C00000"/>
                </a:solidFill>
              </a:rPr>
              <a:t>Bangladesh becomes a major energy importer</a:t>
            </a:r>
            <a:r>
              <a:rPr lang="en-US" sz="2400" dirty="0"/>
              <a:t> due to limited resources: </a:t>
            </a:r>
            <a:r>
              <a:rPr lang="en-US" sz="2400" dirty="0">
                <a:solidFill>
                  <a:srgbClr val="C00000"/>
                </a:solidFill>
              </a:rPr>
              <a:t>gas is depleting, coal, densely populated areas, solar is hindered by clouds, and wind faces cyclone risks.</a:t>
            </a:r>
          </a:p>
          <a:p>
            <a:endParaRPr lang="en-US" sz="800" dirty="0">
              <a:solidFill>
                <a:srgbClr val="C00000"/>
              </a:solidFill>
            </a:endParaRPr>
          </a:p>
          <a:p>
            <a:r>
              <a:rPr lang="en-US" sz="2400" dirty="0"/>
              <a:t>Nepal and Bhutan export power to Bangladesh indirectly via India</a:t>
            </a:r>
            <a:endParaRPr lang="en-IN" sz="2400" dirty="0"/>
          </a:p>
        </p:txBody>
      </p:sp>
      <p:graphicFrame>
        <p:nvGraphicFramePr>
          <p:cNvPr id="4" name="Table 3">
            <a:extLst>
              <a:ext uri="{FF2B5EF4-FFF2-40B4-BE49-F238E27FC236}">
                <a16:creationId xmlns:a16="http://schemas.microsoft.com/office/drawing/2014/main" id="{9B89AF2C-EB01-A052-FBC1-22DE1665C963}"/>
              </a:ext>
            </a:extLst>
          </p:cNvPr>
          <p:cNvGraphicFramePr>
            <a:graphicFrameLocks noGrp="1"/>
          </p:cNvGraphicFramePr>
          <p:nvPr>
            <p:extLst>
              <p:ext uri="{D42A27DB-BD31-4B8C-83A1-F6EECF244321}">
                <p14:modId xmlns:p14="http://schemas.microsoft.com/office/powerpoint/2010/main" val="635489735"/>
              </p:ext>
            </p:extLst>
          </p:nvPr>
        </p:nvGraphicFramePr>
        <p:xfrm>
          <a:off x="571500" y="3403408"/>
          <a:ext cx="10527030" cy="3232658"/>
        </p:xfrm>
        <a:graphic>
          <a:graphicData uri="http://schemas.openxmlformats.org/drawingml/2006/table">
            <a:tbl>
              <a:tblPr firstRow="1" firstCol="1" bandRow="1">
                <a:tableStyleId>{ED083AE6-46FA-4A59-8FB0-9F97EB10719F}</a:tableStyleId>
              </a:tblPr>
              <a:tblGrid>
                <a:gridCol w="2027464">
                  <a:extLst>
                    <a:ext uri="{9D8B030D-6E8A-4147-A177-3AD203B41FA5}">
                      <a16:colId xmlns:a16="http://schemas.microsoft.com/office/drawing/2014/main" val="3987369477"/>
                    </a:ext>
                  </a:extLst>
                </a:gridCol>
                <a:gridCol w="1717846">
                  <a:extLst>
                    <a:ext uri="{9D8B030D-6E8A-4147-A177-3AD203B41FA5}">
                      <a16:colId xmlns:a16="http://schemas.microsoft.com/office/drawing/2014/main" val="3382275413"/>
                    </a:ext>
                  </a:extLst>
                </a:gridCol>
                <a:gridCol w="1187070">
                  <a:extLst>
                    <a:ext uri="{9D8B030D-6E8A-4147-A177-3AD203B41FA5}">
                      <a16:colId xmlns:a16="http://schemas.microsoft.com/office/drawing/2014/main" val="1258516054"/>
                    </a:ext>
                  </a:extLst>
                </a:gridCol>
                <a:gridCol w="1524184">
                  <a:extLst>
                    <a:ext uri="{9D8B030D-6E8A-4147-A177-3AD203B41FA5}">
                      <a16:colId xmlns:a16="http://schemas.microsoft.com/office/drawing/2014/main" val="4148465805"/>
                    </a:ext>
                  </a:extLst>
                </a:gridCol>
                <a:gridCol w="1524184">
                  <a:extLst>
                    <a:ext uri="{9D8B030D-6E8A-4147-A177-3AD203B41FA5}">
                      <a16:colId xmlns:a16="http://schemas.microsoft.com/office/drawing/2014/main" val="615255416"/>
                    </a:ext>
                  </a:extLst>
                </a:gridCol>
                <a:gridCol w="1398662">
                  <a:extLst>
                    <a:ext uri="{9D8B030D-6E8A-4147-A177-3AD203B41FA5}">
                      <a16:colId xmlns:a16="http://schemas.microsoft.com/office/drawing/2014/main" val="3102140551"/>
                    </a:ext>
                  </a:extLst>
                </a:gridCol>
                <a:gridCol w="1147620">
                  <a:extLst>
                    <a:ext uri="{9D8B030D-6E8A-4147-A177-3AD203B41FA5}">
                      <a16:colId xmlns:a16="http://schemas.microsoft.com/office/drawing/2014/main" val="1987522268"/>
                    </a:ext>
                  </a:extLst>
                </a:gridCol>
              </a:tblGrid>
              <a:tr h="240431">
                <a:tc rowSpan="2">
                  <a:txBody>
                    <a:bodyPr/>
                    <a:lstStyle/>
                    <a:p>
                      <a:pPr algn="just">
                        <a:lnSpc>
                          <a:spcPct val="107000"/>
                        </a:lnSpc>
                        <a:spcAft>
                          <a:spcPts val="800"/>
                        </a:spcAft>
                        <a:buNone/>
                      </a:pPr>
                      <a:r>
                        <a:rPr lang="en-IN" sz="2000">
                          <a:effectLst/>
                        </a:rPr>
                        <a:t> </a:t>
                      </a:r>
                    </a:p>
                    <a:p>
                      <a:pPr algn="just">
                        <a:lnSpc>
                          <a:spcPct val="107000"/>
                        </a:lnSpc>
                        <a:spcAft>
                          <a:spcPts val="800"/>
                        </a:spcAft>
                        <a:buNone/>
                      </a:pPr>
                      <a:r>
                        <a:rPr lang="en-IN" sz="2000">
                          <a:effectLst/>
                        </a:rPr>
                        <a:t>Year</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gridSpan="3">
                  <a:txBody>
                    <a:bodyPr/>
                    <a:lstStyle/>
                    <a:p>
                      <a:pPr algn="just">
                        <a:lnSpc>
                          <a:spcPct val="107000"/>
                        </a:lnSpc>
                        <a:spcAft>
                          <a:spcPts val="800"/>
                        </a:spcAft>
                        <a:buNone/>
                      </a:pPr>
                      <a:r>
                        <a:rPr lang="en-IN" sz="2000">
                          <a:effectLst/>
                        </a:rPr>
                        <a:t>India's Export to (in GWh)</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IN"/>
                    </a:p>
                  </a:txBody>
                  <a:tcPr/>
                </a:tc>
                <a:tc hMerge="1">
                  <a:txBody>
                    <a:bodyPr/>
                    <a:lstStyle/>
                    <a:p>
                      <a:endParaRPr lang="en-IN"/>
                    </a:p>
                  </a:txBody>
                  <a:tcPr/>
                </a:tc>
                <a:tc gridSpan="3">
                  <a:txBody>
                    <a:bodyPr/>
                    <a:lstStyle/>
                    <a:p>
                      <a:pPr algn="just">
                        <a:lnSpc>
                          <a:spcPct val="107000"/>
                        </a:lnSpc>
                        <a:spcAft>
                          <a:spcPts val="800"/>
                        </a:spcAft>
                        <a:buNone/>
                      </a:pPr>
                      <a:r>
                        <a:rPr lang="en-IN" sz="2000">
                          <a:effectLst/>
                        </a:rPr>
                        <a:t>India's Import from (in GWh)</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786316985"/>
                  </a:ext>
                </a:extLst>
              </a:tr>
              <a:tr h="330593">
                <a:tc vMerge="1">
                  <a:txBody>
                    <a:bodyPr/>
                    <a:lstStyle/>
                    <a:p>
                      <a:endParaRPr lang="en-IN"/>
                    </a:p>
                  </a:txBody>
                  <a:tcPr/>
                </a:tc>
                <a:tc>
                  <a:txBody>
                    <a:bodyPr/>
                    <a:lstStyle/>
                    <a:p>
                      <a:pPr algn="just">
                        <a:lnSpc>
                          <a:spcPct val="107000"/>
                        </a:lnSpc>
                        <a:spcAft>
                          <a:spcPts val="800"/>
                        </a:spcAft>
                        <a:buNone/>
                      </a:pPr>
                      <a:r>
                        <a:rPr lang="en-IN" sz="2000">
                          <a:effectLst/>
                        </a:rPr>
                        <a:t>Bangladesh</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Bhutan</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Nepal</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Bangladesh</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Bhutan</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Nepal</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604617838"/>
                  </a:ext>
                </a:extLst>
              </a:tr>
              <a:tr h="240431">
                <a:tc>
                  <a:txBody>
                    <a:bodyPr/>
                    <a:lstStyle/>
                    <a:p>
                      <a:pPr algn="just">
                        <a:lnSpc>
                          <a:spcPct val="107000"/>
                        </a:lnSpc>
                        <a:spcAft>
                          <a:spcPts val="800"/>
                        </a:spcAft>
                        <a:buNone/>
                      </a:pPr>
                      <a:r>
                        <a:rPr lang="en-IN" sz="2000">
                          <a:effectLst/>
                        </a:rPr>
                        <a:t>2015</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3380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158</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1370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4998</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3</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1231411082"/>
                  </a:ext>
                </a:extLst>
              </a:tr>
              <a:tr h="240431">
                <a:tc>
                  <a:txBody>
                    <a:bodyPr/>
                    <a:lstStyle/>
                    <a:p>
                      <a:pPr algn="just">
                        <a:lnSpc>
                          <a:spcPct val="107000"/>
                        </a:lnSpc>
                        <a:spcAft>
                          <a:spcPts val="800"/>
                        </a:spcAft>
                        <a:buNone/>
                      </a:pPr>
                      <a:r>
                        <a:rPr lang="en-IN" sz="2000">
                          <a:effectLst/>
                        </a:rPr>
                        <a:t>2020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9619</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828</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15392</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1890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2302162408"/>
                  </a:ext>
                </a:extLst>
              </a:tr>
              <a:tr h="240431">
                <a:tc>
                  <a:txBody>
                    <a:bodyPr/>
                    <a:lstStyle/>
                    <a:p>
                      <a:pPr algn="just">
                        <a:lnSpc>
                          <a:spcPct val="107000"/>
                        </a:lnSpc>
                        <a:spcAft>
                          <a:spcPts val="800"/>
                        </a:spcAft>
                        <a:buNone/>
                      </a:pPr>
                      <a:r>
                        <a:rPr lang="en-IN" sz="2000">
                          <a:effectLst/>
                        </a:rPr>
                        <a:t>2025</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24841</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1453</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46459</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40371</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7659353"/>
                  </a:ext>
                </a:extLst>
              </a:tr>
              <a:tr h="240431">
                <a:tc>
                  <a:txBody>
                    <a:bodyPr/>
                    <a:lstStyle/>
                    <a:p>
                      <a:pPr algn="just">
                        <a:lnSpc>
                          <a:spcPct val="107000"/>
                        </a:lnSpc>
                        <a:spcAft>
                          <a:spcPts val="800"/>
                        </a:spcAft>
                        <a:buNone/>
                      </a:pPr>
                      <a:r>
                        <a:rPr lang="en-IN" sz="2000">
                          <a:effectLst/>
                        </a:rPr>
                        <a:t>2030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27896</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96807</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72478</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709283470"/>
                  </a:ext>
                </a:extLst>
              </a:tr>
              <a:tr h="240431">
                <a:tc>
                  <a:txBody>
                    <a:bodyPr/>
                    <a:lstStyle/>
                    <a:p>
                      <a:pPr algn="just">
                        <a:lnSpc>
                          <a:spcPct val="107000"/>
                        </a:lnSpc>
                        <a:spcAft>
                          <a:spcPts val="800"/>
                        </a:spcAft>
                        <a:buNone/>
                      </a:pPr>
                      <a:r>
                        <a:rPr lang="en-IN" sz="2000">
                          <a:effectLst/>
                        </a:rPr>
                        <a:t>2035</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50710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75</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118383</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99043</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987827674"/>
                  </a:ext>
                </a:extLst>
              </a:tr>
              <a:tr h="240431">
                <a:tc>
                  <a:txBody>
                    <a:bodyPr/>
                    <a:lstStyle/>
                    <a:p>
                      <a:pPr algn="just">
                        <a:lnSpc>
                          <a:spcPct val="107000"/>
                        </a:lnSpc>
                        <a:spcAft>
                          <a:spcPts val="800"/>
                        </a:spcAft>
                        <a:buNone/>
                      </a:pPr>
                      <a:r>
                        <a:rPr lang="en-IN" sz="2000">
                          <a:effectLst/>
                        </a:rPr>
                        <a:t>2040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72801</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224</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118383</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126050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941586630"/>
                  </a:ext>
                </a:extLst>
              </a:tr>
              <a:tr h="240431">
                <a:tc>
                  <a:txBody>
                    <a:bodyPr/>
                    <a:lstStyle/>
                    <a:p>
                      <a:pPr algn="just">
                        <a:lnSpc>
                          <a:spcPct val="107000"/>
                        </a:lnSpc>
                        <a:spcAft>
                          <a:spcPts val="800"/>
                        </a:spcAft>
                        <a:buNone/>
                      </a:pPr>
                      <a:r>
                        <a:rPr lang="en-IN" sz="2000">
                          <a:effectLst/>
                        </a:rPr>
                        <a:t>2045</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103870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564</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118383</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135680</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703986716"/>
                  </a:ext>
                </a:extLst>
              </a:tr>
              <a:tr h="240431">
                <a:tc>
                  <a:txBody>
                    <a:bodyPr/>
                    <a:lstStyle/>
                    <a:p>
                      <a:pPr algn="just">
                        <a:lnSpc>
                          <a:spcPct val="107000"/>
                        </a:lnSpc>
                        <a:spcAft>
                          <a:spcPts val="800"/>
                        </a:spcAft>
                        <a:buNone/>
                      </a:pPr>
                      <a:r>
                        <a:rPr lang="en-IN" sz="2000">
                          <a:effectLst/>
                        </a:rPr>
                        <a:t>CAGR 2015-45</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algn="just">
                        <a:lnSpc>
                          <a:spcPct val="107000"/>
                        </a:lnSpc>
                        <a:spcAft>
                          <a:spcPts val="800"/>
                        </a:spcAft>
                        <a:buNone/>
                      </a:pPr>
                      <a:r>
                        <a:rPr lang="en-IN" sz="2000">
                          <a:effectLst/>
                        </a:rPr>
                        <a:t>12%</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-3%</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a:effectLst/>
                        </a:rPr>
                        <a:t>11%</a:t>
                      </a:r>
                      <a:endParaRPr lang="en-IN" sz="20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dirty="0">
                          <a:effectLst/>
                        </a:rPr>
                        <a:t>43%</a:t>
                      </a:r>
                      <a:endParaRPr lang="en-IN" sz="20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855431595"/>
                  </a:ext>
                </a:extLst>
              </a:tr>
            </a:tbl>
          </a:graphicData>
        </a:graphic>
      </p:graphicFrame>
    </p:spTree>
    <p:extLst>
      <p:ext uri="{BB962C8B-B14F-4D97-AF65-F5344CB8AC3E}">
        <p14:creationId xmlns:p14="http://schemas.microsoft.com/office/powerpoint/2010/main" val="898375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6ECD4-D28F-7E04-A234-365E2526231F}"/>
              </a:ext>
            </a:extLst>
          </p:cNvPr>
          <p:cNvSpPr>
            <a:spLocks noGrp="1"/>
          </p:cNvSpPr>
          <p:nvPr>
            <p:ph type="title"/>
          </p:nvPr>
        </p:nvSpPr>
        <p:spPr>
          <a:xfrm>
            <a:off x="87080" y="147406"/>
            <a:ext cx="10515600" cy="644922"/>
          </a:xfrm>
          <a:solidFill>
            <a:schemeClr val="accent2"/>
          </a:solidFill>
        </p:spPr>
        <p:txBody>
          <a:bodyPr>
            <a:normAutofit fontScale="90000"/>
          </a:bodyPr>
          <a:lstStyle/>
          <a:p>
            <a:r>
              <a:rPr lang="en-IN" b="1" dirty="0"/>
              <a:t>Digital Divide</a:t>
            </a:r>
            <a:endParaRPr lang="en-IN" dirty="0"/>
          </a:p>
        </p:txBody>
      </p:sp>
      <p:sp>
        <p:nvSpPr>
          <p:cNvPr id="6" name="Rectangle 1">
            <a:extLst>
              <a:ext uri="{FF2B5EF4-FFF2-40B4-BE49-F238E27FC236}">
                <a16:creationId xmlns:a16="http://schemas.microsoft.com/office/drawing/2014/main" id="{57296649-713C-4BA0-0201-054DDAFB6C1B}"/>
              </a:ext>
            </a:extLst>
          </p:cNvPr>
          <p:cNvSpPr>
            <a:spLocks noGrp="1" noChangeArrowheads="1"/>
          </p:cNvSpPr>
          <p:nvPr>
            <p:ph idx="1"/>
          </p:nvPr>
        </p:nvSpPr>
        <p:spPr bwMode="auto">
          <a:xfrm>
            <a:off x="326573" y="991933"/>
            <a:ext cx="11691256"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200" b="0" i="0" u="none" strike="noStrike" cap="none" normalizeH="0" baseline="0" dirty="0">
                <a:ln>
                  <a:noFill/>
                </a:ln>
                <a:solidFill>
                  <a:schemeClr val="tx1"/>
                </a:solidFill>
                <a:effectLst/>
                <a:latin typeface="Arial" panose="020B0604020202020204" pitchFamily="34" charset="0"/>
              </a:rPr>
              <a:t>Electricity and internet access are essential for bridging the digital divide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200" b="0" i="0" u="none" strike="noStrike" cap="none" normalizeH="0" baseline="0" dirty="0">
                <a:ln>
                  <a:noFill/>
                </a:ln>
                <a:solidFill>
                  <a:schemeClr val="tx1"/>
                </a:solidFill>
                <a:effectLst/>
                <a:latin typeface="Arial" panose="020B0604020202020204" pitchFamily="34" charset="0"/>
              </a:rPr>
              <a:t>Access alone is not enough; education and skills are equally important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200" b="0" i="0" u="none" strike="noStrike" cap="none" normalizeH="0" baseline="0" dirty="0">
                <a:ln>
                  <a:noFill/>
                </a:ln>
                <a:solidFill>
                  <a:schemeClr val="tx1"/>
                </a:solidFill>
                <a:effectLst/>
                <a:latin typeface="Arial" panose="020B0604020202020204" pitchFamily="34" charset="0"/>
              </a:rPr>
              <a:t>India has ~85% household smartphone ownership (2025)</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200" b="0" i="0" u="none" strike="noStrike" cap="none" normalizeH="0" baseline="0" dirty="0">
                <a:ln>
                  <a:noFill/>
                </a:ln>
                <a:solidFill>
                  <a:schemeClr val="tx1"/>
                </a:solidFill>
                <a:effectLst/>
                <a:latin typeface="Arial" panose="020B0604020202020204" pitchFamily="34" charset="0"/>
              </a:rPr>
              <a:t>95–97% of youth use smartphones</a:t>
            </a:r>
            <a:r>
              <a:rPr lang="en-US" altLang="en-US" sz="2200" dirty="0">
                <a:latin typeface="Arial" panose="020B0604020202020204" pitchFamily="34" charset="0"/>
              </a:rPr>
              <a:t>, </a:t>
            </a:r>
            <a:r>
              <a:rPr kumimoji="0" lang="en-US" altLang="en-US" sz="2200" b="0" i="0" u="none" strike="noStrike" cap="none" normalizeH="0" baseline="0" dirty="0">
                <a:ln>
                  <a:noFill/>
                </a:ln>
                <a:solidFill>
                  <a:schemeClr val="tx1"/>
                </a:solidFill>
                <a:effectLst/>
                <a:latin typeface="Arial" panose="020B0604020202020204" pitchFamily="34" charset="0"/>
              </a:rPr>
              <a:t>widely used for banking, education, and entertainment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200" b="0" i="0" u="none" strike="noStrike" cap="none" normalizeH="0" baseline="0" dirty="0">
                <a:ln>
                  <a:noFill/>
                </a:ln>
                <a:solidFill>
                  <a:schemeClr val="tx1"/>
                </a:solidFill>
                <a:effectLst/>
                <a:latin typeface="Arial" panose="020B0604020202020204" pitchFamily="34" charset="0"/>
              </a:rPr>
              <a:t>India has ~600 million smartphone users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lvl="0" indent="0" eaLnBrk="0" fontAlgn="base" hangingPunct="0">
              <a:lnSpc>
                <a:spcPct val="100000"/>
              </a:lnSpc>
              <a:spcBef>
                <a:spcPct val="0"/>
              </a:spcBef>
              <a:spcAft>
                <a:spcPct val="0"/>
              </a:spcAft>
              <a:buFontTx/>
              <a:buChar char="•"/>
            </a:pPr>
            <a:r>
              <a:rPr kumimoji="0" lang="en-US" altLang="en-US" sz="2200" b="0" i="0" u="none" strike="noStrike" cap="none" normalizeH="0" baseline="0" dirty="0">
                <a:ln>
                  <a:noFill/>
                </a:ln>
                <a:solidFill>
                  <a:schemeClr val="tx1"/>
                </a:solidFill>
                <a:effectLst/>
                <a:latin typeface="Arial" panose="020B0604020202020204" pitchFamily="34" charset="0"/>
              </a:rPr>
              <a:t>Over 20 billion UPI transactions (Nov 2025) worth ~₹26 trillion, as </a:t>
            </a:r>
            <a:r>
              <a:rPr lang="en-US" altLang="en-US" sz="2200" dirty="0">
                <a:latin typeface="Arial" panose="020B0604020202020204" pitchFamily="34" charset="0"/>
              </a:rPr>
              <a:t>UPI enables fast and cashless payments and </a:t>
            </a:r>
            <a:r>
              <a:rPr kumimoji="0" lang="en-US" altLang="en-US" sz="2200" b="0" i="0" u="none" strike="noStrike" cap="none" normalizeH="0" baseline="0" dirty="0">
                <a:ln>
                  <a:noFill/>
                </a:ln>
                <a:solidFill>
                  <a:schemeClr val="tx1"/>
                </a:solidFill>
                <a:effectLst/>
                <a:latin typeface="Arial" panose="020B0604020202020204" pitchFamily="34" charset="0"/>
              </a:rPr>
              <a:t>now expanding to multiple countries.</a:t>
            </a:r>
          </a:p>
          <a:p>
            <a:pPr marL="0" lvl="0" indent="0" eaLnBrk="0" fontAlgn="base" hangingPunct="0">
              <a:lnSpc>
                <a:spcPct val="100000"/>
              </a:lnSpc>
              <a:spcBef>
                <a:spcPct val="0"/>
              </a:spcBef>
              <a:spcAft>
                <a:spcPct val="0"/>
              </a:spcAft>
              <a:buFontTx/>
              <a:buChar char="•"/>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200" b="0" i="0" u="none" strike="noStrike" cap="none" normalizeH="0" baseline="0" dirty="0">
                <a:ln>
                  <a:noFill/>
                </a:ln>
                <a:solidFill>
                  <a:schemeClr val="tx1"/>
                </a:solidFill>
                <a:effectLst/>
                <a:latin typeface="Arial" panose="020B0604020202020204" pitchFamily="34" charset="0"/>
              </a:rPr>
              <a:t>Digital education is key for AI-era workforce development and Schools must focus on improving digital learning and skills.</a:t>
            </a:r>
          </a:p>
        </p:txBody>
      </p:sp>
    </p:spTree>
    <p:extLst>
      <p:ext uri="{BB962C8B-B14F-4D97-AF65-F5344CB8AC3E}">
        <p14:creationId xmlns:p14="http://schemas.microsoft.com/office/powerpoint/2010/main" val="574555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6BDFE-E418-55EC-6A57-7A98B07E2E97}"/>
              </a:ext>
            </a:extLst>
          </p:cNvPr>
          <p:cNvSpPr>
            <a:spLocks noGrp="1"/>
          </p:cNvSpPr>
          <p:nvPr>
            <p:ph type="title"/>
          </p:nvPr>
        </p:nvSpPr>
        <p:spPr>
          <a:xfrm>
            <a:off x="457199" y="283029"/>
            <a:ext cx="10515600" cy="881743"/>
          </a:xfrm>
          <a:solidFill>
            <a:schemeClr val="accent2"/>
          </a:solidFill>
        </p:spPr>
        <p:txBody>
          <a:bodyPr>
            <a:normAutofit/>
          </a:bodyPr>
          <a:lstStyle/>
          <a:p>
            <a:pPr algn="ctr"/>
            <a:r>
              <a:rPr lang="en-US" sz="4000" b="1" dirty="0"/>
              <a:t>Conclusion</a:t>
            </a:r>
            <a:endParaRPr lang="en-IN" sz="4000" b="1" dirty="0"/>
          </a:p>
        </p:txBody>
      </p:sp>
      <p:sp>
        <p:nvSpPr>
          <p:cNvPr id="4" name="Rectangle 1">
            <a:extLst>
              <a:ext uri="{FF2B5EF4-FFF2-40B4-BE49-F238E27FC236}">
                <a16:creationId xmlns:a16="http://schemas.microsoft.com/office/drawing/2014/main" id="{1C2BA56E-9D6B-70A6-DE79-483BE322AFAC}"/>
              </a:ext>
            </a:extLst>
          </p:cNvPr>
          <p:cNvSpPr>
            <a:spLocks noGrp="1" noChangeArrowheads="1"/>
          </p:cNvSpPr>
          <p:nvPr>
            <p:ph idx="1"/>
          </p:nvPr>
        </p:nvSpPr>
        <p:spPr bwMode="auto">
          <a:xfrm>
            <a:off x="838200" y="2477800"/>
            <a:ext cx="9731829"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rPr>
              <a:t>BBIN electricity trade is more than technical cooperation; it is a strategic economic lever that reduces costs, improves energy security, and enables large hydropower projects through assured demand. India’s role as a regional electricity hub builds trust through reliable institutions, while Nepal and Bhutan benefit by monetizing hydropower and Bangladesh gains stable imports. In the context of rising energy demand, digitalization, and decarbonization in South Asia, electricity trade is becoming central to regional growth, stability, and resilience.</a:t>
            </a:r>
          </a:p>
        </p:txBody>
      </p:sp>
    </p:spTree>
    <p:extLst>
      <p:ext uri="{BB962C8B-B14F-4D97-AF65-F5344CB8AC3E}">
        <p14:creationId xmlns:p14="http://schemas.microsoft.com/office/powerpoint/2010/main" val="812711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5F2AA-C7DB-51E8-5676-E0711775290A}"/>
              </a:ext>
            </a:extLst>
          </p:cNvPr>
          <p:cNvSpPr>
            <a:spLocks noGrp="1"/>
          </p:cNvSpPr>
          <p:nvPr>
            <p:ph type="title"/>
          </p:nvPr>
        </p:nvSpPr>
        <p:spPr>
          <a:xfrm>
            <a:off x="57150" y="21074"/>
            <a:ext cx="6572250" cy="630555"/>
          </a:xfrm>
          <a:solidFill>
            <a:schemeClr val="accent1">
              <a:lumMod val="40000"/>
              <a:lumOff val="60000"/>
            </a:schemeClr>
          </a:solidFill>
        </p:spPr>
        <p:txBody>
          <a:bodyPr>
            <a:normAutofit/>
          </a:bodyPr>
          <a:lstStyle/>
          <a:p>
            <a:r>
              <a:rPr lang="en-US" sz="3200" dirty="0">
                <a:ln>
                  <a:solidFill>
                    <a:sysClr val="windowText" lastClr="000000"/>
                  </a:solidFill>
                </a:ln>
              </a:rPr>
              <a:t>Background</a:t>
            </a:r>
            <a:endParaRPr lang="en-IN" sz="3200" dirty="0">
              <a:ln>
                <a:solidFill>
                  <a:sysClr val="windowText" lastClr="000000"/>
                </a:solidFill>
              </a:ln>
            </a:endParaRPr>
          </a:p>
        </p:txBody>
      </p:sp>
      <p:sp>
        <p:nvSpPr>
          <p:cNvPr id="4" name="Rectangle 1">
            <a:extLst>
              <a:ext uri="{FF2B5EF4-FFF2-40B4-BE49-F238E27FC236}">
                <a16:creationId xmlns:a16="http://schemas.microsoft.com/office/drawing/2014/main" id="{063700F6-6EEC-4EBB-2341-7ACFB4186664}"/>
              </a:ext>
            </a:extLst>
          </p:cNvPr>
          <p:cNvSpPr>
            <a:spLocks noGrp="1" noChangeArrowheads="1"/>
          </p:cNvSpPr>
          <p:nvPr>
            <p:ph idx="1"/>
          </p:nvPr>
        </p:nvSpPr>
        <p:spPr bwMode="auto">
          <a:xfrm>
            <a:off x="137160" y="663059"/>
            <a:ext cx="6949440"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34975" indent="-342900" eaLnBrk="0" fontAlgn="base" hangingPunct="0">
              <a:lnSpc>
                <a:spcPct val="100000"/>
              </a:lnSpc>
              <a:spcBef>
                <a:spcPct val="0"/>
              </a:spcBef>
              <a:spcAft>
                <a:spcPct val="0"/>
              </a:spcAft>
            </a:pPr>
            <a:r>
              <a:rPr kumimoji="0" lang="en-US" altLang="en-US" sz="2000" b="0" i="0" u="none" strike="noStrike" cap="none" normalizeH="0" baseline="0" dirty="0">
                <a:ln>
                  <a:noFill/>
                </a:ln>
                <a:solidFill>
                  <a:schemeClr val="tx1"/>
                </a:solidFill>
                <a:effectLst/>
                <a:latin typeface="Arial" panose="020B0604020202020204" pitchFamily="34" charset="0"/>
              </a:rPr>
              <a:t>South Asia is a rapidly developing region where energy underpins economic growth, </a:t>
            </a:r>
            <a:r>
              <a:rPr kumimoji="0" lang="en-US" altLang="en-US" sz="2000" b="0" i="0" u="none" strike="noStrike" cap="none" normalizeH="0" baseline="0" dirty="0" err="1">
                <a:ln>
                  <a:noFill/>
                </a:ln>
                <a:solidFill>
                  <a:schemeClr val="tx1"/>
                </a:solidFill>
                <a:effectLst/>
                <a:latin typeface="Arial" panose="020B0604020202020204" pitchFamily="34" charset="0"/>
              </a:rPr>
              <a:t>industrialisation</a:t>
            </a:r>
            <a:r>
              <a:rPr kumimoji="0" lang="en-US" altLang="en-US" sz="2000" b="0" i="0" u="none" strike="noStrike" cap="none" normalizeH="0" baseline="0" dirty="0">
                <a:ln>
                  <a:noFill/>
                </a:ln>
                <a:solidFill>
                  <a:schemeClr val="tx1"/>
                </a:solidFill>
                <a:effectLst/>
                <a:latin typeface="Arial" panose="020B0604020202020204" pitchFamily="34" charset="0"/>
              </a:rPr>
              <a:t>, and living standards. </a:t>
            </a:r>
          </a:p>
          <a:p>
            <a:pPr marL="92075" indent="0" eaLnBrk="0" fontAlgn="base" hangingPunct="0">
              <a:lnSpc>
                <a:spcPct val="100000"/>
              </a:lnSpc>
              <a:spcBef>
                <a:spcPct val="0"/>
              </a:spcBef>
              <a:spcAft>
                <a:spcPct val="0"/>
              </a:spcAft>
              <a:buNone/>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434975" indent="-342900" eaLnBrk="0" fontAlgn="base" hangingPunct="0">
              <a:lnSpc>
                <a:spcPct val="100000"/>
              </a:lnSpc>
              <a:spcBef>
                <a:spcPct val="0"/>
              </a:spcBef>
              <a:spcAft>
                <a:spcPct val="0"/>
              </a:spcAft>
            </a:pPr>
            <a:r>
              <a:rPr kumimoji="0" lang="en-US" altLang="en-US" sz="2000" b="0" i="0" u="none" strike="noStrike" cap="none" normalizeH="0" baseline="0" dirty="0">
                <a:ln>
                  <a:noFill/>
                </a:ln>
                <a:solidFill>
                  <a:schemeClr val="tx1"/>
                </a:solidFill>
                <a:effectLst/>
                <a:latin typeface="Arial" panose="020B0604020202020204" pitchFamily="34" charset="0"/>
              </a:rPr>
              <a:t>Despite progress, the region faces </a:t>
            </a:r>
            <a:r>
              <a:rPr kumimoji="0" lang="en-US" altLang="en-US" sz="2000" b="1" i="0" u="none" strike="noStrike" cap="none" normalizeH="0" baseline="0" dirty="0">
                <a:ln>
                  <a:noFill/>
                </a:ln>
                <a:solidFill>
                  <a:srgbClr val="C00000"/>
                </a:solidFill>
                <a:effectLst/>
                <a:latin typeface="Arial" panose="020B0604020202020204" pitchFamily="34" charset="0"/>
              </a:rPr>
              <a:t>low per-capita electricity consumption</a:t>
            </a:r>
            <a:r>
              <a:rPr kumimoji="0" lang="en-US" altLang="en-US" sz="2000" b="0" i="0" u="none" strike="noStrike" cap="none" normalizeH="0" baseline="0" dirty="0">
                <a:ln>
                  <a:noFill/>
                </a:ln>
                <a:solidFill>
                  <a:schemeClr val="tx1"/>
                </a:solidFill>
                <a:effectLst/>
                <a:latin typeface="Arial" panose="020B0604020202020204" pitchFamily="34" charset="0"/>
              </a:rPr>
              <a:t>, reflecting gaps in reliable and affordable energy access. </a:t>
            </a:r>
          </a:p>
          <a:p>
            <a:pPr marL="434975" indent="-342900" eaLnBrk="0" fontAlgn="base" hangingPunct="0">
              <a:lnSpc>
                <a:spcPct val="100000"/>
              </a:lnSpc>
              <a:spcBef>
                <a:spcPct val="0"/>
              </a:spcBef>
              <a:spcAft>
                <a:spcPct val="0"/>
              </a:spcAft>
            </a:pPr>
            <a:endParaRPr lang="en-US" altLang="en-US" sz="2000" dirty="0">
              <a:latin typeface="Arial" panose="020B0604020202020204" pitchFamily="34" charset="0"/>
            </a:endParaRPr>
          </a:p>
          <a:p>
            <a:pPr marL="434975" indent="-342900" eaLnBrk="0" fontAlgn="base" hangingPunct="0">
              <a:lnSpc>
                <a:spcPct val="100000"/>
              </a:lnSpc>
              <a:spcBef>
                <a:spcPct val="0"/>
              </a:spcBef>
              <a:spcAft>
                <a:spcPct val="0"/>
              </a:spcAft>
            </a:pPr>
            <a:r>
              <a:rPr kumimoji="0" lang="en-US" altLang="en-US" sz="2000" b="0" i="0" u="none" strike="noStrike" cap="none" normalizeH="0" baseline="0" dirty="0">
                <a:ln>
                  <a:noFill/>
                </a:ln>
                <a:solidFill>
                  <a:schemeClr val="tx1"/>
                </a:solidFill>
                <a:effectLst/>
                <a:latin typeface="Arial" panose="020B0604020202020204" pitchFamily="34" charset="0"/>
              </a:rPr>
              <a:t>Limited, unstable power supply contributes to a </a:t>
            </a:r>
            <a:r>
              <a:rPr kumimoji="0" lang="en-US" altLang="en-US" sz="2000" b="1" i="0" u="none" strike="noStrike" cap="none" normalizeH="0" baseline="0" dirty="0">
                <a:ln>
                  <a:noFill/>
                </a:ln>
                <a:solidFill>
                  <a:schemeClr val="tx1"/>
                </a:solidFill>
                <a:effectLst/>
                <a:latin typeface="Arial" panose="020B0604020202020204" pitchFamily="34" charset="0"/>
              </a:rPr>
              <a:t>persistent digital divide</a:t>
            </a:r>
            <a:r>
              <a:rPr kumimoji="0" lang="en-US" altLang="en-US" sz="2000" b="0" i="0" u="none" strike="noStrike" cap="none" normalizeH="0" baseline="0" dirty="0">
                <a:ln>
                  <a:noFill/>
                </a:ln>
                <a:solidFill>
                  <a:schemeClr val="tx1"/>
                </a:solidFill>
                <a:effectLst/>
                <a:latin typeface="Arial" panose="020B0604020202020204" pitchFamily="34" charset="0"/>
              </a:rPr>
              <a:t> across households.</a:t>
            </a:r>
          </a:p>
          <a:p>
            <a:pPr marL="434975" indent="-342900" eaLnBrk="0" fontAlgn="base" hangingPunct="0">
              <a:lnSpc>
                <a:spcPct val="100000"/>
              </a:lnSpc>
              <a:spcBef>
                <a:spcPct val="0"/>
              </a:spcBef>
              <a:spcAft>
                <a:spcPct val="0"/>
              </a:spcAft>
            </a:pPr>
            <a:endParaRPr lang="en-US" altLang="en-US" sz="2000" dirty="0">
              <a:latin typeface="Arial" panose="020B0604020202020204" pitchFamily="34" charset="0"/>
            </a:endParaRPr>
          </a:p>
          <a:p>
            <a:pPr marL="434975" indent="-342900" eaLnBrk="0" fontAlgn="base" hangingPunct="0">
              <a:lnSpc>
                <a:spcPct val="100000"/>
              </a:lnSpc>
              <a:spcBef>
                <a:spcPct val="0"/>
              </a:spcBef>
              <a:spcAft>
                <a:spcPct val="0"/>
              </a:spcAft>
            </a:pPr>
            <a:endParaRPr lang="en-US" altLang="en-US" sz="2000" dirty="0">
              <a:latin typeface="Arial" panose="020B0604020202020204" pitchFamily="34" charset="0"/>
            </a:endParaRPr>
          </a:p>
          <a:p>
            <a:pPr marL="434975" indent="-342900" eaLnBrk="0" fontAlgn="base" hangingPunct="0">
              <a:lnSpc>
                <a:spcPct val="100000"/>
              </a:lnSpc>
              <a:spcBef>
                <a:spcPct val="0"/>
              </a:spcBef>
              <a:spcAft>
                <a:spcPct val="0"/>
              </a:spcAft>
            </a:pPr>
            <a:r>
              <a:rPr lang="en-US" altLang="en-US" sz="2000" dirty="0">
                <a:solidFill>
                  <a:srgbClr val="C00000"/>
                </a:solidFill>
                <a:latin typeface="Arial" panose="020B0604020202020204" pitchFamily="34" charset="0"/>
              </a:rPr>
              <a:t>Per Capita Electricity Consumption</a:t>
            </a:r>
            <a:r>
              <a:rPr lang="en-US" altLang="en-US" sz="2000" dirty="0">
                <a:latin typeface="Arial" panose="020B0604020202020204" pitchFamily="34" charset="0"/>
              </a:rPr>
              <a:t>  (total electricity use in the economy divided by total population)</a:t>
            </a:r>
          </a:p>
          <a:p>
            <a:pPr marL="434975" indent="-342900" eaLnBrk="0" fontAlgn="base" hangingPunct="0">
              <a:lnSpc>
                <a:spcPct val="100000"/>
              </a:lnSpc>
              <a:spcBef>
                <a:spcPct val="0"/>
              </a:spcBef>
              <a:spcAft>
                <a:spcPct val="0"/>
              </a:spcAft>
            </a:pPr>
            <a:endParaRPr lang="en-US" altLang="en-US" sz="2000" dirty="0">
              <a:latin typeface="Arial" panose="020B0604020202020204" pitchFamily="34" charset="0"/>
            </a:endParaRPr>
          </a:p>
          <a:p>
            <a:pPr marL="434975" indent="-342900" eaLnBrk="0" fontAlgn="base" hangingPunct="0">
              <a:lnSpc>
                <a:spcPct val="100000"/>
              </a:lnSpc>
              <a:spcBef>
                <a:spcPct val="0"/>
              </a:spcBef>
              <a:spcAft>
                <a:spcPct val="0"/>
              </a:spcAft>
              <a:buFont typeface="Wingdings" panose="05000000000000000000" pitchFamily="2" charset="2"/>
              <a:buChar char="Ø"/>
            </a:pPr>
            <a:r>
              <a:rPr kumimoji="0" lang="en-US" altLang="en-US" sz="2000" b="0" i="0" u="none" strike="noStrike" cap="none" normalizeH="0" baseline="0" dirty="0">
                <a:ln>
                  <a:noFill/>
                </a:ln>
                <a:solidFill>
                  <a:schemeClr val="tx1"/>
                </a:solidFill>
                <a:effectLst/>
                <a:latin typeface="Arial" panose="020B0604020202020204" pitchFamily="34" charset="0"/>
              </a:rPr>
              <a:t>World Average- 3558 kWh/capita</a:t>
            </a:r>
          </a:p>
          <a:p>
            <a:pPr marL="434975" indent="-342900" eaLnBrk="0" fontAlgn="base" hangingPunct="0">
              <a:lnSpc>
                <a:spcPct val="100000"/>
              </a:lnSpc>
              <a:spcBef>
                <a:spcPct val="0"/>
              </a:spcBef>
              <a:spcAft>
                <a:spcPct val="0"/>
              </a:spcAft>
              <a:buFont typeface="Wingdings" panose="05000000000000000000" pitchFamily="2" charset="2"/>
              <a:buChar char="Ø"/>
            </a:pPr>
            <a:r>
              <a:rPr lang="en-US" altLang="en-US" sz="2000" dirty="0">
                <a:latin typeface="Arial" panose="020B0604020202020204" pitchFamily="34" charset="0"/>
              </a:rPr>
              <a:t>South Asia Average- 3262 kWh/capita (driven by Bhutan)</a:t>
            </a:r>
            <a:r>
              <a:rPr kumimoji="0" lang="en-US" altLang="en-US" sz="2000" b="0" i="0" u="none" strike="noStrike" cap="none" normalizeH="0" baseline="0" dirty="0">
                <a:ln>
                  <a:noFill/>
                </a:ln>
                <a:solidFill>
                  <a:schemeClr val="tx1"/>
                </a:solidFill>
                <a:effectLst/>
                <a:latin typeface="Arial" panose="020B0604020202020204" pitchFamily="34" charset="0"/>
              </a:rPr>
              <a:t> </a:t>
            </a:r>
          </a:p>
          <a:p>
            <a:pPr marL="434975" indent="-342900" eaLnBrk="0" fontAlgn="base" hangingPunct="0">
              <a:lnSpc>
                <a:spcPct val="100000"/>
              </a:lnSpc>
              <a:spcBef>
                <a:spcPct val="0"/>
              </a:spcBef>
              <a:spcAft>
                <a:spcPct val="0"/>
              </a:spcAft>
              <a:buFont typeface="Wingdings" panose="05000000000000000000" pitchFamily="2" charset="2"/>
              <a:buChar char="Ø"/>
            </a:pPr>
            <a:r>
              <a:rPr lang="en-US" altLang="en-US" sz="2000" dirty="0">
                <a:latin typeface="Arial" panose="020B0604020202020204" pitchFamily="34" charset="0"/>
              </a:rPr>
              <a:t>Largest- Bhutan (15176 kWh/capita)</a:t>
            </a:r>
          </a:p>
          <a:p>
            <a:pPr marL="434975" indent="-342900" eaLnBrk="0" fontAlgn="base" hangingPunct="0">
              <a:lnSpc>
                <a:spcPct val="100000"/>
              </a:lnSpc>
              <a:spcBef>
                <a:spcPct val="0"/>
              </a:spcBef>
              <a:spcAft>
                <a:spcPct val="0"/>
              </a:spcAft>
              <a:buFont typeface="Wingdings" panose="05000000000000000000" pitchFamily="2" charset="2"/>
              <a:buChar char="Ø"/>
            </a:pPr>
            <a:r>
              <a:rPr kumimoji="0" lang="en-US" altLang="en-US" sz="2000" b="0" i="0" u="none" strike="noStrike" cap="none" normalizeH="0" baseline="0" dirty="0">
                <a:ln>
                  <a:noFill/>
                </a:ln>
                <a:solidFill>
                  <a:schemeClr val="tx1"/>
                </a:solidFill>
                <a:effectLst/>
                <a:latin typeface="Arial" panose="020B0604020202020204" pitchFamily="34" charset="0"/>
              </a:rPr>
              <a:t>Lowest- Nepal (351 kWh/capita</a:t>
            </a:r>
          </a:p>
        </p:txBody>
      </p:sp>
      <p:graphicFrame>
        <p:nvGraphicFramePr>
          <p:cNvPr id="3" name="Chart 2">
            <a:extLst>
              <a:ext uri="{FF2B5EF4-FFF2-40B4-BE49-F238E27FC236}">
                <a16:creationId xmlns:a16="http://schemas.microsoft.com/office/drawing/2014/main" id="{60494F15-73AB-ED7D-56C5-F08E49358BC7}"/>
              </a:ext>
            </a:extLst>
          </p:cNvPr>
          <p:cNvGraphicFramePr>
            <a:graphicFrameLocks/>
          </p:cNvGraphicFramePr>
          <p:nvPr>
            <p:extLst>
              <p:ext uri="{D42A27DB-BD31-4B8C-83A1-F6EECF244321}">
                <p14:modId xmlns:p14="http://schemas.microsoft.com/office/powerpoint/2010/main" val="3615159375"/>
              </p:ext>
            </p:extLst>
          </p:nvPr>
        </p:nvGraphicFramePr>
        <p:xfrm>
          <a:off x="6972300" y="525780"/>
          <a:ext cx="4960620" cy="56921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55697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562A3-7335-CAF0-534A-AE5B17FB304B}"/>
              </a:ext>
            </a:extLst>
          </p:cNvPr>
          <p:cNvSpPr>
            <a:spLocks noGrp="1"/>
          </p:cNvSpPr>
          <p:nvPr>
            <p:ph type="title"/>
          </p:nvPr>
        </p:nvSpPr>
        <p:spPr>
          <a:xfrm>
            <a:off x="102870" y="74612"/>
            <a:ext cx="11090910" cy="606425"/>
          </a:xfrm>
          <a:solidFill>
            <a:schemeClr val="accent1">
              <a:lumMod val="60000"/>
              <a:lumOff val="40000"/>
            </a:schemeClr>
          </a:solidFill>
        </p:spPr>
        <p:txBody>
          <a:bodyPr>
            <a:noAutofit/>
          </a:bodyPr>
          <a:lstStyle/>
          <a:p>
            <a:r>
              <a:rPr lang="en-IN" sz="2400" b="1" dirty="0"/>
              <a:t>Total Installed Power Generating Capacity in South Asia by Source in 2023</a:t>
            </a:r>
            <a:endParaRPr lang="en-IN" sz="2400" dirty="0"/>
          </a:p>
        </p:txBody>
      </p:sp>
      <p:sp>
        <p:nvSpPr>
          <p:cNvPr id="3" name="Content Placeholder 2">
            <a:extLst>
              <a:ext uri="{FF2B5EF4-FFF2-40B4-BE49-F238E27FC236}">
                <a16:creationId xmlns:a16="http://schemas.microsoft.com/office/drawing/2014/main" id="{36FF1F62-A65E-C923-320C-F8B0B6FAC0CD}"/>
              </a:ext>
            </a:extLst>
          </p:cNvPr>
          <p:cNvSpPr>
            <a:spLocks noGrp="1"/>
          </p:cNvSpPr>
          <p:nvPr>
            <p:ph idx="1"/>
          </p:nvPr>
        </p:nvSpPr>
        <p:spPr>
          <a:xfrm>
            <a:off x="5476568" y="845820"/>
            <a:ext cx="6184490" cy="5680710"/>
          </a:xfrm>
        </p:spPr>
        <p:txBody>
          <a:bodyPr>
            <a:noAutofit/>
          </a:bodyPr>
          <a:lstStyle/>
          <a:p>
            <a:r>
              <a:rPr lang="en-US" sz="2300" dirty="0"/>
              <a:t>Almost 50% total installed capacity, 543.8 GW in South Asia, is based on non-renewables </a:t>
            </a:r>
            <a:r>
              <a:rPr lang="en-US" sz="2300" dirty="0">
                <a:solidFill>
                  <a:srgbClr val="FF0000"/>
                </a:solidFill>
              </a:rPr>
              <a:t>(42% on coal only)</a:t>
            </a:r>
            <a:endParaRPr lang="en-IN" sz="2300" dirty="0"/>
          </a:p>
          <a:p>
            <a:r>
              <a:rPr lang="en-IN" sz="2300" dirty="0"/>
              <a:t>Bhutan and Nepal rely almost entirely on hydropower (100% and 98% respectively)</a:t>
            </a:r>
          </a:p>
          <a:p>
            <a:r>
              <a:rPr lang="en-IN" sz="2300" dirty="0"/>
              <a:t>Bangladesh- (Gas-49% and oil-28%)</a:t>
            </a:r>
          </a:p>
          <a:p>
            <a:r>
              <a:rPr lang="en-IN" sz="2300" dirty="0"/>
              <a:t>Sri Lanka- solar and fossil</a:t>
            </a:r>
          </a:p>
          <a:p>
            <a:r>
              <a:rPr lang="en-IN" sz="2300" dirty="0"/>
              <a:t>Maldives - almost entirely on oil</a:t>
            </a:r>
          </a:p>
          <a:p>
            <a:endParaRPr lang="en-IN" sz="2300" dirty="0"/>
          </a:p>
          <a:p>
            <a:r>
              <a:rPr lang="en-IN" sz="2300" dirty="0"/>
              <a:t>Overall, coordinated cross-border electricity trade would enhance energy security, reduce fossil-fuel dependence, lower costs, and support a cleaner regional power system in South Asia.</a:t>
            </a:r>
          </a:p>
          <a:p>
            <a:pPr marL="0" indent="0">
              <a:buNone/>
            </a:pPr>
            <a:endParaRPr lang="en-US" sz="2300" dirty="0"/>
          </a:p>
        </p:txBody>
      </p:sp>
      <p:graphicFrame>
        <p:nvGraphicFramePr>
          <p:cNvPr id="6" name="Chart 5">
            <a:extLst>
              <a:ext uri="{FF2B5EF4-FFF2-40B4-BE49-F238E27FC236}">
                <a16:creationId xmlns:a16="http://schemas.microsoft.com/office/drawing/2014/main" id="{5B62AFA6-FEFC-DDA0-5AB0-D1D7D74F1E18}"/>
              </a:ext>
            </a:extLst>
          </p:cNvPr>
          <p:cNvGraphicFramePr>
            <a:graphicFrameLocks/>
          </p:cNvGraphicFramePr>
          <p:nvPr>
            <p:extLst>
              <p:ext uri="{D42A27DB-BD31-4B8C-83A1-F6EECF244321}">
                <p14:modId xmlns:p14="http://schemas.microsoft.com/office/powerpoint/2010/main" val="1717934653"/>
              </p:ext>
            </p:extLst>
          </p:nvPr>
        </p:nvGraphicFramePr>
        <p:xfrm>
          <a:off x="198120" y="845820"/>
          <a:ext cx="5356860" cy="556641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78350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F3C522-CC3F-8EF9-9A0A-0AF0C290FD0A}"/>
              </a:ext>
            </a:extLst>
          </p:cNvPr>
          <p:cNvSpPr txBox="1"/>
          <p:nvPr/>
        </p:nvSpPr>
        <p:spPr>
          <a:xfrm>
            <a:off x="194310" y="539827"/>
            <a:ext cx="11624310" cy="5884303"/>
          </a:xfrm>
          <a:prstGeom prst="rect">
            <a:avLst/>
          </a:prstGeom>
          <a:noFill/>
        </p:spPr>
        <p:txBody>
          <a:bodyPr wrap="square">
            <a:spAutoFit/>
          </a:bodyPr>
          <a:lstStyle/>
          <a:p>
            <a:pPr algn="just">
              <a:lnSpc>
                <a:spcPct val="115000"/>
              </a:lnSpc>
              <a:spcBef>
                <a:spcPts val="600"/>
              </a:spcBef>
              <a:spcAft>
                <a:spcPts val="600"/>
              </a:spcAft>
            </a:pPr>
            <a:r>
              <a:rPr lang="en-US" sz="2700" dirty="0">
                <a:solidFill>
                  <a:srgbClr val="222222"/>
                </a:solidFill>
                <a:latin typeface="Times New Roman" panose="02020603050405020304" pitchFamily="18" charset="0"/>
                <a:ea typeface="Times New Roman" panose="02020603050405020304" pitchFamily="18" charset="0"/>
                <a:cs typeface="Arial" panose="020B0604020202020204" pitchFamily="34" charset="0"/>
              </a:rPr>
              <a:t>T</a:t>
            </a:r>
            <a:r>
              <a:rPr lang="en-US" sz="27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he compelling reasons </a:t>
            </a:r>
            <a:r>
              <a:rPr lang="en-US" sz="2700" dirty="0">
                <a:solidFill>
                  <a:srgbClr val="222222"/>
                </a:solidFill>
                <a:latin typeface="Times New Roman" panose="02020603050405020304" pitchFamily="18" charset="0"/>
                <a:ea typeface="Times New Roman" panose="02020603050405020304" pitchFamily="18" charset="0"/>
                <a:cs typeface="Arial" panose="020B0604020202020204" pitchFamily="34" charset="0"/>
              </a:rPr>
              <a:t>for CBET</a:t>
            </a:r>
            <a:endParaRPr lang="en-US" sz="27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endParaRPr>
          </a:p>
          <a:p>
            <a:pPr marL="342900" indent="-342900" algn="just">
              <a:lnSpc>
                <a:spcPct val="115000"/>
              </a:lnSpc>
              <a:spcBef>
                <a:spcPts val="600"/>
              </a:spcBef>
              <a:spcAft>
                <a:spcPts val="600"/>
              </a:spcAft>
              <a:buFont typeface="Arial" panose="020B0604020202020204" pitchFamily="34" charset="0"/>
              <a:buChar char="•"/>
            </a:pPr>
            <a:r>
              <a:rPr lang="en-US" sz="2700" dirty="0"/>
              <a:t>To </a:t>
            </a:r>
            <a:r>
              <a:rPr lang="en-US" sz="2700" dirty="0">
                <a:solidFill>
                  <a:srgbClr val="C00000"/>
                </a:solidFill>
              </a:rPr>
              <a:t>enhance energy security</a:t>
            </a:r>
            <a:r>
              <a:rPr lang="en-US" sz="2700" dirty="0"/>
              <a:t> by reducing dependence on imported fossil fuels and minimizing exposure to supply disruptions and price volatility</a:t>
            </a:r>
          </a:p>
          <a:p>
            <a:pPr marL="342900" indent="-342900" algn="just">
              <a:lnSpc>
                <a:spcPct val="115000"/>
              </a:lnSpc>
              <a:spcBef>
                <a:spcPts val="600"/>
              </a:spcBef>
              <a:spcAft>
                <a:spcPts val="600"/>
              </a:spcAft>
              <a:buFont typeface="Arial" panose="020B0604020202020204" pitchFamily="34" charset="0"/>
              <a:buChar char="•"/>
            </a:pPr>
            <a:endParaRPr lang="en-US" sz="1600" dirty="0"/>
          </a:p>
          <a:p>
            <a:pPr marL="342900" indent="-342900" algn="just">
              <a:lnSpc>
                <a:spcPct val="115000"/>
              </a:lnSpc>
              <a:spcBef>
                <a:spcPts val="600"/>
              </a:spcBef>
              <a:spcAft>
                <a:spcPts val="600"/>
              </a:spcAft>
              <a:buFont typeface="Arial" panose="020B0604020202020204" pitchFamily="34" charset="0"/>
              <a:buChar char="•"/>
            </a:pPr>
            <a:r>
              <a:rPr lang="en-US" sz="2700" dirty="0"/>
              <a:t>To </a:t>
            </a:r>
            <a:r>
              <a:rPr lang="en-US" sz="2700" dirty="0">
                <a:solidFill>
                  <a:srgbClr val="C00000"/>
                </a:solidFill>
              </a:rPr>
              <a:t>fulfil the NDC Targets</a:t>
            </a:r>
            <a:r>
              <a:rPr lang="en-US" sz="2700" dirty="0"/>
              <a:t> (more hydro and solar can be used)</a:t>
            </a:r>
          </a:p>
          <a:p>
            <a:pPr marL="342900" indent="-342900" algn="just">
              <a:lnSpc>
                <a:spcPct val="115000"/>
              </a:lnSpc>
              <a:spcBef>
                <a:spcPts val="600"/>
              </a:spcBef>
              <a:spcAft>
                <a:spcPts val="600"/>
              </a:spcAft>
              <a:buFont typeface="Arial" panose="020B0604020202020204" pitchFamily="34" charset="0"/>
              <a:buChar char="•"/>
            </a:pPr>
            <a:endParaRPr lang="en-US" sz="1600" dirty="0"/>
          </a:p>
          <a:p>
            <a:pPr marL="342900" indent="-342900" algn="just">
              <a:lnSpc>
                <a:spcPct val="115000"/>
              </a:lnSpc>
              <a:spcBef>
                <a:spcPts val="600"/>
              </a:spcBef>
              <a:spcAft>
                <a:spcPts val="600"/>
              </a:spcAft>
              <a:buFont typeface="Arial" panose="020B0604020202020204" pitchFamily="34" charset="0"/>
              <a:buChar char="•"/>
            </a:pPr>
            <a:r>
              <a:rPr lang="en-US" sz="2700" dirty="0"/>
              <a:t>To </a:t>
            </a:r>
            <a:r>
              <a:rPr lang="en-US" sz="2700" dirty="0">
                <a:solidFill>
                  <a:srgbClr val="C00000"/>
                </a:solidFill>
              </a:rPr>
              <a:t>expand access to reliable, affordable, and continuous electricity</a:t>
            </a:r>
            <a:r>
              <a:rPr lang="en-US" sz="2700" dirty="0"/>
              <a:t>, which is </a:t>
            </a:r>
            <a:r>
              <a:rPr lang="en-US" sz="2700" u="sng" dirty="0">
                <a:solidFill>
                  <a:srgbClr val="C00000"/>
                </a:solidFill>
              </a:rPr>
              <a:t>essential for bridging the digital divide</a:t>
            </a:r>
          </a:p>
          <a:p>
            <a:pPr marL="342900" indent="-342900" algn="just">
              <a:lnSpc>
                <a:spcPct val="115000"/>
              </a:lnSpc>
              <a:spcBef>
                <a:spcPts val="600"/>
              </a:spcBef>
              <a:spcAft>
                <a:spcPts val="600"/>
              </a:spcAft>
              <a:buFont typeface="Arial" panose="020B0604020202020204" pitchFamily="34" charset="0"/>
              <a:buChar char="•"/>
            </a:pPr>
            <a:endParaRPr lang="en-US" dirty="0"/>
          </a:p>
          <a:p>
            <a:pPr marL="342900" indent="-342900" algn="just">
              <a:lnSpc>
                <a:spcPct val="115000"/>
              </a:lnSpc>
              <a:spcBef>
                <a:spcPts val="600"/>
              </a:spcBef>
              <a:spcAft>
                <a:spcPts val="600"/>
              </a:spcAft>
              <a:buFont typeface="Arial" panose="020B0604020202020204" pitchFamily="34" charset="0"/>
              <a:buChar char="•"/>
            </a:pPr>
            <a:r>
              <a:rPr lang="en-US" sz="2700" dirty="0"/>
              <a:t>To </a:t>
            </a:r>
            <a:r>
              <a:rPr lang="en-US" sz="2700" dirty="0">
                <a:solidFill>
                  <a:srgbClr val="C00000"/>
                </a:solidFill>
              </a:rPr>
              <a:t>enable efficient use of RE, balancing supply–demand gaps, grid stability</a:t>
            </a:r>
            <a:r>
              <a:rPr lang="en-US" sz="2700" dirty="0"/>
              <a:t> and fostering sustainable economic growth.</a:t>
            </a:r>
            <a:endParaRPr lang="en-IN" sz="27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C7B034D6-097F-19C7-0002-C2463AE9B0F3}"/>
              </a:ext>
            </a:extLst>
          </p:cNvPr>
          <p:cNvSpPr/>
          <p:nvPr/>
        </p:nvSpPr>
        <p:spPr>
          <a:xfrm>
            <a:off x="0" y="0"/>
            <a:ext cx="9829800" cy="53982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Need for Regional Cooperation</a:t>
            </a:r>
            <a:endParaRPr lang="en-IN" sz="2000" dirty="0">
              <a:solidFill>
                <a:srgbClr val="002060"/>
              </a:solidFill>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55185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95FA5-2EB2-4247-48D5-76BF910B8206}"/>
              </a:ext>
            </a:extLst>
          </p:cNvPr>
          <p:cNvSpPr>
            <a:spLocks noGrp="1"/>
          </p:cNvSpPr>
          <p:nvPr>
            <p:ph type="title"/>
          </p:nvPr>
        </p:nvSpPr>
        <p:spPr>
          <a:xfrm>
            <a:off x="15240" y="131762"/>
            <a:ext cx="10515600" cy="697865"/>
          </a:xfrm>
          <a:solidFill>
            <a:schemeClr val="accent1">
              <a:lumMod val="60000"/>
              <a:lumOff val="40000"/>
            </a:schemeClr>
          </a:solidFill>
        </p:spPr>
        <p:txBody>
          <a:bodyPr>
            <a:normAutofit/>
          </a:bodyPr>
          <a:lstStyle/>
          <a:p>
            <a:r>
              <a:rPr lang="en-US" sz="3200" b="1" dirty="0"/>
              <a:t>Cross-Border Power Trade Potential</a:t>
            </a:r>
            <a:endParaRPr lang="en-IN" sz="3200" dirty="0"/>
          </a:p>
        </p:txBody>
      </p:sp>
      <p:graphicFrame>
        <p:nvGraphicFramePr>
          <p:cNvPr id="7" name="Content Placeholder 6">
            <a:extLst>
              <a:ext uri="{FF2B5EF4-FFF2-40B4-BE49-F238E27FC236}">
                <a16:creationId xmlns:a16="http://schemas.microsoft.com/office/drawing/2014/main" id="{915D7969-9F71-9782-421B-4B1012CBC4B6}"/>
              </a:ext>
            </a:extLst>
          </p:cNvPr>
          <p:cNvGraphicFramePr>
            <a:graphicFrameLocks noGrp="1"/>
          </p:cNvGraphicFramePr>
          <p:nvPr>
            <p:ph idx="1"/>
            <p:extLst>
              <p:ext uri="{D42A27DB-BD31-4B8C-83A1-F6EECF244321}">
                <p14:modId xmlns:p14="http://schemas.microsoft.com/office/powerpoint/2010/main" val="3896520463"/>
              </p:ext>
            </p:extLst>
          </p:nvPr>
        </p:nvGraphicFramePr>
        <p:xfrm>
          <a:off x="434340" y="948529"/>
          <a:ext cx="11201400" cy="3507486"/>
        </p:xfrm>
        <a:graphic>
          <a:graphicData uri="http://schemas.openxmlformats.org/drawingml/2006/table">
            <a:tbl>
              <a:tblPr firstRow="1" firstCol="1" bandRow="1">
                <a:tableStyleId>{0E3FDE45-AF77-4B5C-9715-49D594BDF05E}</a:tableStyleId>
              </a:tblPr>
              <a:tblGrid>
                <a:gridCol w="1562662">
                  <a:extLst>
                    <a:ext uri="{9D8B030D-6E8A-4147-A177-3AD203B41FA5}">
                      <a16:colId xmlns:a16="http://schemas.microsoft.com/office/drawing/2014/main" val="1227986825"/>
                    </a:ext>
                  </a:extLst>
                </a:gridCol>
                <a:gridCol w="2973010">
                  <a:extLst>
                    <a:ext uri="{9D8B030D-6E8A-4147-A177-3AD203B41FA5}">
                      <a16:colId xmlns:a16="http://schemas.microsoft.com/office/drawing/2014/main" val="3910178143"/>
                    </a:ext>
                  </a:extLst>
                </a:gridCol>
                <a:gridCol w="3143927">
                  <a:extLst>
                    <a:ext uri="{9D8B030D-6E8A-4147-A177-3AD203B41FA5}">
                      <a16:colId xmlns:a16="http://schemas.microsoft.com/office/drawing/2014/main" val="724977281"/>
                    </a:ext>
                  </a:extLst>
                </a:gridCol>
                <a:gridCol w="3521801">
                  <a:extLst>
                    <a:ext uri="{9D8B030D-6E8A-4147-A177-3AD203B41FA5}">
                      <a16:colId xmlns:a16="http://schemas.microsoft.com/office/drawing/2014/main" val="2296711688"/>
                    </a:ext>
                  </a:extLst>
                </a:gridCol>
              </a:tblGrid>
              <a:tr h="395458">
                <a:tc gridSpan="4">
                  <a:txBody>
                    <a:bodyPr/>
                    <a:lstStyle/>
                    <a:p>
                      <a:pPr algn="just">
                        <a:lnSpc>
                          <a:spcPct val="150000"/>
                        </a:lnSpc>
                        <a:spcAft>
                          <a:spcPts val="800"/>
                        </a:spcAft>
                        <a:buNone/>
                      </a:pPr>
                      <a:r>
                        <a:rPr lang="en-IN" sz="2000" b="1" dirty="0">
                          <a:effectLst/>
                        </a:rPr>
                        <a:t>Seasonal and Daily Demand Diversity in South Asia</a:t>
                      </a:r>
                      <a:endParaRPr lang="en-IN" sz="20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3975852030"/>
                  </a:ext>
                </a:extLst>
              </a:tr>
              <a:tr h="615238">
                <a:tc>
                  <a:txBody>
                    <a:bodyPr/>
                    <a:lstStyle/>
                    <a:p>
                      <a:pPr>
                        <a:lnSpc>
                          <a:spcPct val="107000"/>
                        </a:lnSpc>
                        <a:buNone/>
                      </a:pPr>
                      <a:endParaRPr lang="en-IN" sz="2000" b="1" dirty="0">
                        <a:effectLst/>
                        <a:latin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Peak Demand Months</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b="1">
                          <a:effectLst/>
                        </a:rPr>
                        <a:t>Hourly Peak Demand _Local Tine</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000" b="1">
                          <a:effectLst/>
                        </a:rPr>
                        <a:t>Hourly Peak Demand: India Reference Time</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2861117004"/>
                  </a:ext>
                </a:extLst>
              </a:tr>
              <a:tr h="395458">
                <a:tc>
                  <a:txBody>
                    <a:bodyPr/>
                    <a:lstStyle/>
                    <a:p>
                      <a:pPr algn="just">
                        <a:lnSpc>
                          <a:spcPct val="150000"/>
                        </a:lnSpc>
                        <a:spcAft>
                          <a:spcPts val="800"/>
                        </a:spcAft>
                        <a:buNone/>
                      </a:pPr>
                      <a:r>
                        <a:rPr lang="en-IN" sz="2000" b="1">
                          <a:effectLst/>
                        </a:rPr>
                        <a:t>Bangladesh</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March to October</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20.00 hrs to 23.00 hrs.</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19.30 hrs. to 22.30 hrs</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595925591"/>
                  </a:ext>
                </a:extLst>
              </a:tr>
              <a:tr h="395458">
                <a:tc>
                  <a:txBody>
                    <a:bodyPr/>
                    <a:lstStyle/>
                    <a:p>
                      <a:pPr algn="just">
                        <a:lnSpc>
                          <a:spcPct val="150000"/>
                        </a:lnSpc>
                        <a:spcAft>
                          <a:spcPts val="800"/>
                        </a:spcAft>
                        <a:buNone/>
                      </a:pPr>
                      <a:r>
                        <a:rPr lang="en-IN" sz="2000" b="1">
                          <a:effectLst/>
                        </a:rPr>
                        <a:t>Bhutan</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November to January</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18.00 hrs to 22.00 hrs</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17.30 hrs to 21.30 hrs</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2997441810"/>
                  </a:ext>
                </a:extLst>
              </a:tr>
              <a:tr h="395458">
                <a:tc>
                  <a:txBody>
                    <a:bodyPr/>
                    <a:lstStyle/>
                    <a:p>
                      <a:pPr algn="just">
                        <a:lnSpc>
                          <a:spcPct val="150000"/>
                        </a:lnSpc>
                        <a:spcAft>
                          <a:spcPts val="800"/>
                        </a:spcAft>
                        <a:buNone/>
                      </a:pPr>
                      <a:r>
                        <a:rPr lang="en-IN" sz="2000" b="1">
                          <a:effectLst/>
                        </a:rPr>
                        <a:t>India</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June to September</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11.00 hrs to 15.00 hrs</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11.00 hrs to 15.00 hrs</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4116785006"/>
                  </a:ext>
                </a:extLst>
              </a:tr>
              <a:tr h="395458">
                <a:tc>
                  <a:txBody>
                    <a:bodyPr/>
                    <a:lstStyle/>
                    <a:p>
                      <a:pPr algn="just">
                        <a:lnSpc>
                          <a:spcPct val="150000"/>
                        </a:lnSpc>
                        <a:spcAft>
                          <a:spcPts val="800"/>
                        </a:spcAft>
                        <a:buNone/>
                      </a:pPr>
                      <a:r>
                        <a:rPr lang="en-IN" sz="2000" b="1">
                          <a:effectLst/>
                        </a:rPr>
                        <a:t>Nepal</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May to August</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19.00 hrs to 21.00 hrs</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18.45 hrs to 20.45 hrs</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2763494071"/>
                  </a:ext>
                </a:extLst>
              </a:tr>
              <a:tr h="395458">
                <a:tc>
                  <a:txBody>
                    <a:bodyPr/>
                    <a:lstStyle/>
                    <a:p>
                      <a:pPr algn="just">
                        <a:lnSpc>
                          <a:spcPct val="150000"/>
                        </a:lnSpc>
                        <a:spcAft>
                          <a:spcPts val="800"/>
                        </a:spcAft>
                        <a:buNone/>
                      </a:pPr>
                      <a:r>
                        <a:rPr lang="en-IN" sz="2000" b="1">
                          <a:effectLst/>
                        </a:rPr>
                        <a:t>Sri Lanka</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April</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18.00 hrs to 22.00 hrs</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18.00 hrs to 22.00 hrs</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661985618"/>
                  </a:ext>
                </a:extLst>
              </a:tr>
              <a:tr h="395458">
                <a:tc>
                  <a:txBody>
                    <a:bodyPr/>
                    <a:lstStyle/>
                    <a:p>
                      <a:pPr algn="just">
                        <a:lnSpc>
                          <a:spcPct val="150000"/>
                        </a:lnSpc>
                        <a:spcAft>
                          <a:spcPts val="800"/>
                        </a:spcAft>
                        <a:buNone/>
                      </a:pPr>
                      <a:r>
                        <a:rPr lang="en-IN" sz="2000" b="1">
                          <a:effectLst/>
                        </a:rPr>
                        <a:t>Maldives</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April to May</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a:effectLst/>
                        </a:rPr>
                        <a:t>17.00 hrs to 18.00 hrs </a:t>
                      </a:r>
                      <a:endParaRPr lang="en-IN" sz="20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50000"/>
                        </a:lnSpc>
                        <a:spcAft>
                          <a:spcPts val="800"/>
                        </a:spcAft>
                        <a:buNone/>
                      </a:pPr>
                      <a:r>
                        <a:rPr lang="en-IN" sz="2000" b="1" dirty="0">
                          <a:effectLst/>
                        </a:rPr>
                        <a:t>17.30 hrs to 18:30 hrs</a:t>
                      </a:r>
                      <a:endParaRPr lang="en-IN" sz="20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2647784185"/>
                  </a:ext>
                </a:extLst>
              </a:tr>
            </a:tbl>
          </a:graphicData>
        </a:graphic>
      </p:graphicFrame>
      <p:sp>
        <p:nvSpPr>
          <p:cNvPr id="8" name="Rectangle 2">
            <a:extLst>
              <a:ext uri="{FF2B5EF4-FFF2-40B4-BE49-F238E27FC236}">
                <a16:creationId xmlns:a16="http://schemas.microsoft.com/office/drawing/2014/main" id="{BED8F6AB-3023-5587-AB80-CCBDE383A036}"/>
              </a:ext>
            </a:extLst>
          </p:cNvPr>
          <p:cNvSpPr>
            <a:spLocks noChangeArrowheads="1"/>
          </p:cNvSpPr>
          <p:nvPr/>
        </p:nvSpPr>
        <p:spPr bwMode="auto">
          <a:xfrm>
            <a:off x="434340" y="4485950"/>
            <a:ext cx="1156716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Bangladesh (Mar–Oct), India (Jun–Sep), Nepal (May–Aug), while hydropower generation in Nepal/Bhutan peaks during monsoon.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18756313" algn="l"/>
              </a:tabLst>
            </a:pPr>
            <a:r>
              <a:rPr lang="en-US" altLang="en-US" sz="2400" b="1" dirty="0">
                <a:latin typeface="Arial" panose="020B0604020202020204" pitchFamily="34" charset="0"/>
              </a:rPr>
              <a:t>Nepal and Bhutan </a:t>
            </a:r>
            <a:r>
              <a:rPr kumimoji="0" lang="en-US" altLang="en-US" sz="2400" b="0" i="0" u="none" strike="noStrike" cap="none" normalizeH="0" baseline="0" dirty="0">
                <a:ln>
                  <a:noFill/>
                </a:ln>
                <a:solidFill>
                  <a:schemeClr val="tx1"/>
                </a:solidFill>
                <a:effectLst/>
                <a:latin typeface="Arial" panose="020B0604020202020204" pitchFamily="34" charset="0"/>
              </a:rPr>
              <a:t>export surplus electricity in summer but rely on imports in winter when generation drops (e.g., Bhutan). </a:t>
            </a:r>
          </a:p>
        </p:txBody>
      </p:sp>
    </p:spTree>
    <p:extLst>
      <p:ext uri="{BB962C8B-B14F-4D97-AF65-F5344CB8AC3E}">
        <p14:creationId xmlns:p14="http://schemas.microsoft.com/office/powerpoint/2010/main" val="2439808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9F642-02AA-26AB-EF91-C18CB17A1E65}"/>
              </a:ext>
            </a:extLst>
          </p:cNvPr>
          <p:cNvSpPr>
            <a:spLocks noGrp="1"/>
          </p:cNvSpPr>
          <p:nvPr>
            <p:ph type="title"/>
          </p:nvPr>
        </p:nvSpPr>
        <p:spPr>
          <a:xfrm>
            <a:off x="0" y="0"/>
            <a:ext cx="10515600" cy="614589"/>
          </a:xfrm>
          <a:solidFill>
            <a:schemeClr val="accent1">
              <a:lumMod val="60000"/>
              <a:lumOff val="40000"/>
            </a:schemeClr>
          </a:solidFill>
        </p:spPr>
        <p:txBody>
          <a:bodyPr>
            <a:normAutofit/>
          </a:bodyPr>
          <a:lstStyle/>
          <a:p>
            <a:r>
              <a:rPr lang="en-US" sz="3200" dirty="0"/>
              <a:t>Resource Complementarity </a:t>
            </a:r>
            <a:endParaRPr lang="en-IN" sz="3200" dirty="0"/>
          </a:p>
        </p:txBody>
      </p:sp>
      <p:graphicFrame>
        <p:nvGraphicFramePr>
          <p:cNvPr id="4" name="Content Placeholder 3">
            <a:extLst>
              <a:ext uri="{FF2B5EF4-FFF2-40B4-BE49-F238E27FC236}">
                <a16:creationId xmlns:a16="http://schemas.microsoft.com/office/drawing/2014/main" id="{B8711CF3-C7BE-0ABE-FD1C-01EF3DC3CEE5}"/>
              </a:ext>
            </a:extLst>
          </p:cNvPr>
          <p:cNvGraphicFramePr>
            <a:graphicFrameLocks noGrp="1"/>
          </p:cNvGraphicFramePr>
          <p:nvPr>
            <p:ph idx="1"/>
            <p:extLst>
              <p:ext uri="{D42A27DB-BD31-4B8C-83A1-F6EECF244321}">
                <p14:modId xmlns:p14="http://schemas.microsoft.com/office/powerpoint/2010/main" val="3613499575"/>
              </p:ext>
            </p:extLst>
          </p:nvPr>
        </p:nvGraphicFramePr>
        <p:xfrm>
          <a:off x="277654" y="1028343"/>
          <a:ext cx="5749520" cy="5495485"/>
        </p:xfrm>
        <a:graphic>
          <a:graphicData uri="http://schemas.openxmlformats.org/drawingml/2006/table">
            <a:tbl>
              <a:tblPr firstRow="1" firstCol="1" bandRow="1">
                <a:tableStyleId>{5940675A-B579-460E-94D1-54222C63F5DA}</a:tableStyleId>
              </a:tblPr>
              <a:tblGrid>
                <a:gridCol w="1667684">
                  <a:extLst>
                    <a:ext uri="{9D8B030D-6E8A-4147-A177-3AD203B41FA5}">
                      <a16:colId xmlns:a16="http://schemas.microsoft.com/office/drawing/2014/main" val="2013278549"/>
                    </a:ext>
                  </a:extLst>
                </a:gridCol>
                <a:gridCol w="1467042">
                  <a:extLst>
                    <a:ext uri="{9D8B030D-6E8A-4147-A177-3AD203B41FA5}">
                      <a16:colId xmlns:a16="http://schemas.microsoft.com/office/drawing/2014/main" val="3888415226"/>
                    </a:ext>
                  </a:extLst>
                </a:gridCol>
                <a:gridCol w="1351519">
                  <a:extLst>
                    <a:ext uri="{9D8B030D-6E8A-4147-A177-3AD203B41FA5}">
                      <a16:colId xmlns:a16="http://schemas.microsoft.com/office/drawing/2014/main" val="3647810477"/>
                    </a:ext>
                  </a:extLst>
                </a:gridCol>
                <a:gridCol w="1263275">
                  <a:extLst>
                    <a:ext uri="{9D8B030D-6E8A-4147-A177-3AD203B41FA5}">
                      <a16:colId xmlns:a16="http://schemas.microsoft.com/office/drawing/2014/main" val="538728035"/>
                    </a:ext>
                  </a:extLst>
                </a:gridCol>
              </a:tblGrid>
              <a:tr h="512357">
                <a:tc gridSpan="4">
                  <a:txBody>
                    <a:bodyPr/>
                    <a:lstStyle/>
                    <a:p>
                      <a:pPr algn="just">
                        <a:lnSpc>
                          <a:spcPct val="107000"/>
                        </a:lnSpc>
                        <a:spcAft>
                          <a:spcPts val="800"/>
                        </a:spcAft>
                        <a:buNone/>
                      </a:pPr>
                      <a:r>
                        <a:rPr lang="en-US" sz="2300" b="1" dirty="0">
                          <a:effectLst/>
                        </a:rPr>
                        <a:t>Renewable Energy Potential among South Asian Countries</a:t>
                      </a:r>
                      <a:endParaRPr lang="en-IN" sz="23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22240100"/>
                  </a:ext>
                </a:extLst>
              </a:tr>
              <a:tr h="512357">
                <a:tc>
                  <a:txBody>
                    <a:bodyPr/>
                    <a:lstStyle/>
                    <a:p>
                      <a:pPr algn="just">
                        <a:lnSpc>
                          <a:spcPct val="107000"/>
                        </a:lnSpc>
                        <a:spcAft>
                          <a:spcPts val="800"/>
                        </a:spcAft>
                        <a:buNone/>
                      </a:pPr>
                      <a:r>
                        <a:rPr lang="en-IN" sz="2300" dirty="0">
                          <a:effectLst/>
                        </a:rPr>
                        <a:t>Country name</a:t>
                      </a:r>
                      <a:endParaRPr lang="en-IN" sz="23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gridSpan="3">
                  <a:txBody>
                    <a:bodyPr/>
                    <a:lstStyle/>
                    <a:p>
                      <a:pPr algn="just">
                        <a:lnSpc>
                          <a:spcPct val="107000"/>
                        </a:lnSpc>
                        <a:spcAft>
                          <a:spcPts val="800"/>
                        </a:spcAft>
                        <a:buNone/>
                      </a:pPr>
                      <a:r>
                        <a:rPr lang="en-IN" sz="2300">
                          <a:effectLst/>
                        </a:rPr>
                        <a:t>Renewable Potential (MW)</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13583056"/>
                  </a:ext>
                </a:extLst>
              </a:tr>
              <a:tr h="512357">
                <a:tc>
                  <a:txBody>
                    <a:bodyPr/>
                    <a:lstStyle/>
                    <a:p>
                      <a:pPr algn="just">
                        <a:lnSpc>
                          <a:spcPct val="107000"/>
                        </a:lnSpc>
                        <a:spcAft>
                          <a:spcPts val="800"/>
                        </a:spcAft>
                        <a:buNone/>
                      </a:pPr>
                      <a:r>
                        <a:rPr lang="en-IN" sz="2300">
                          <a:effectLst/>
                        </a:rPr>
                        <a:t>2019</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Solar</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Hydropower</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Wind</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393811393"/>
                  </a:ext>
                </a:extLst>
              </a:tr>
              <a:tr h="512357">
                <a:tc>
                  <a:txBody>
                    <a:bodyPr/>
                    <a:lstStyle/>
                    <a:p>
                      <a:pPr algn="just">
                        <a:lnSpc>
                          <a:spcPct val="107000"/>
                        </a:lnSpc>
                        <a:spcAft>
                          <a:spcPts val="800"/>
                        </a:spcAft>
                        <a:buNone/>
                      </a:pPr>
                      <a:r>
                        <a:rPr lang="en-IN" sz="2300">
                          <a:effectLst/>
                        </a:rPr>
                        <a:t>Bangladesh</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2680</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330</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637</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80635552"/>
                  </a:ext>
                </a:extLst>
              </a:tr>
              <a:tr h="512357">
                <a:tc>
                  <a:txBody>
                    <a:bodyPr/>
                    <a:lstStyle/>
                    <a:p>
                      <a:pPr algn="just">
                        <a:lnSpc>
                          <a:spcPct val="107000"/>
                        </a:lnSpc>
                        <a:spcAft>
                          <a:spcPts val="800"/>
                        </a:spcAft>
                        <a:buNone/>
                      </a:pPr>
                      <a:r>
                        <a:rPr lang="en-IN" sz="2300">
                          <a:effectLst/>
                        </a:rPr>
                        <a:t>Bhutan</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12000</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41000</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760</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469045392"/>
                  </a:ext>
                </a:extLst>
              </a:tr>
              <a:tr h="512357">
                <a:tc>
                  <a:txBody>
                    <a:bodyPr/>
                    <a:lstStyle/>
                    <a:p>
                      <a:pPr algn="just">
                        <a:lnSpc>
                          <a:spcPct val="107000"/>
                        </a:lnSpc>
                        <a:spcAft>
                          <a:spcPts val="800"/>
                        </a:spcAft>
                        <a:buNone/>
                      </a:pPr>
                      <a:r>
                        <a:rPr lang="en-IN" sz="2300">
                          <a:effectLst/>
                        </a:rPr>
                        <a:t>India</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7,50,000</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1,50,000</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3,02,000</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892466740"/>
                  </a:ext>
                </a:extLst>
              </a:tr>
              <a:tr h="512357">
                <a:tc>
                  <a:txBody>
                    <a:bodyPr/>
                    <a:lstStyle/>
                    <a:p>
                      <a:pPr algn="just">
                        <a:lnSpc>
                          <a:spcPct val="107000"/>
                        </a:lnSpc>
                        <a:spcAft>
                          <a:spcPts val="800"/>
                        </a:spcAft>
                        <a:buNone/>
                      </a:pPr>
                      <a:r>
                        <a:rPr lang="en-IN" sz="2300">
                          <a:effectLst/>
                        </a:rPr>
                        <a:t>Nepal</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2,100</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83,000</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448</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3185181312"/>
                  </a:ext>
                </a:extLst>
              </a:tr>
              <a:tr h="512357">
                <a:tc>
                  <a:txBody>
                    <a:bodyPr/>
                    <a:lstStyle/>
                    <a:p>
                      <a:pPr algn="just">
                        <a:lnSpc>
                          <a:spcPct val="107000"/>
                        </a:lnSpc>
                        <a:spcAft>
                          <a:spcPts val="800"/>
                        </a:spcAft>
                        <a:buNone/>
                      </a:pPr>
                      <a:r>
                        <a:rPr lang="en-IN" sz="2300">
                          <a:effectLst/>
                        </a:rPr>
                        <a:t>Sri Lanka</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55 TWh /year</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500</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20000</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627019301"/>
                  </a:ext>
                </a:extLst>
              </a:tr>
              <a:tr h="512357">
                <a:tc>
                  <a:txBody>
                    <a:bodyPr/>
                    <a:lstStyle/>
                    <a:p>
                      <a:pPr algn="just">
                        <a:lnSpc>
                          <a:spcPct val="107000"/>
                        </a:lnSpc>
                        <a:spcAft>
                          <a:spcPts val="800"/>
                        </a:spcAft>
                        <a:buNone/>
                      </a:pPr>
                      <a:r>
                        <a:rPr lang="en-IN" sz="2300">
                          <a:effectLst/>
                        </a:rPr>
                        <a:t>Maldives</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Na</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a:effectLst/>
                        </a:rPr>
                        <a:t>Na</a:t>
                      </a:r>
                      <a:endParaRPr lang="en-IN" sz="23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tc>
                  <a:txBody>
                    <a:bodyPr/>
                    <a:lstStyle/>
                    <a:p>
                      <a:pPr algn="just">
                        <a:lnSpc>
                          <a:spcPct val="107000"/>
                        </a:lnSpc>
                        <a:spcAft>
                          <a:spcPts val="800"/>
                        </a:spcAft>
                        <a:buNone/>
                      </a:pPr>
                      <a:r>
                        <a:rPr lang="en-IN" sz="2300" dirty="0">
                          <a:effectLst/>
                        </a:rPr>
                        <a:t>80</a:t>
                      </a:r>
                      <a:endParaRPr lang="en-IN" sz="23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b"/>
                </a:tc>
                <a:extLst>
                  <a:ext uri="{0D108BD9-81ED-4DB2-BD59-A6C34878D82A}">
                    <a16:rowId xmlns:a16="http://schemas.microsoft.com/office/drawing/2014/main" val="1052473854"/>
                  </a:ext>
                </a:extLst>
              </a:tr>
            </a:tbl>
          </a:graphicData>
        </a:graphic>
      </p:graphicFrame>
      <p:sp>
        <p:nvSpPr>
          <p:cNvPr id="5" name="Rectangle 1">
            <a:extLst>
              <a:ext uri="{FF2B5EF4-FFF2-40B4-BE49-F238E27FC236}">
                <a16:creationId xmlns:a16="http://schemas.microsoft.com/office/drawing/2014/main" id="{F057A0B1-4303-69D1-F44D-47B0ED3E9BDC}"/>
              </a:ext>
            </a:extLst>
          </p:cNvPr>
          <p:cNvSpPr>
            <a:spLocks noChangeArrowheads="1"/>
          </p:cNvSpPr>
          <p:nvPr/>
        </p:nvSpPr>
        <p:spPr bwMode="auto">
          <a:xfrm>
            <a:off x="6096000" y="1028343"/>
            <a:ext cx="5818346"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rgbClr val="C00000"/>
                </a:solidFill>
                <a:effectLst/>
                <a:latin typeface="Arial" panose="020B0604020202020204" pitchFamily="34" charset="0"/>
              </a:rPr>
              <a:t>Uneven Renewable Distribution</a:t>
            </a:r>
            <a:r>
              <a:rPr kumimoji="0" lang="en-US" altLang="en-US" sz="2000" b="0" i="0" u="none" strike="noStrike" cap="none" normalizeH="0" baseline="0" dirty="0">
                <a:ln>
                  <a:noFill/>
                </a:ln>
                <a:solidFill>
                  <a:schemeClr val="tx1"/>
                </a:solidFill>
                <a:effectLst/>
                <a:latin typeface="Arial" panose="020B0604020202020204" pitchFamily="34" charset="0"/>
              </a:rPr>
              <a:t> across South Asia creates need for cooperation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rgbClr val="C00000"/>
                </a:solidFill>
                <a:effectLst/>
                <a:latin typeface="Arial" panose="020B0604020202020204" pitchFamily="34" charset="0"/>
              </a:rPr>
              <a:t>Hydropower Surplus</a:t>
            </a:r>
            <a:r>
              <a:rPr kumimoji="0" lang="en-US" altLang="en-US" sz="2000" b="0" i="0" u="none" strike="noStrike" cap="none" normalizeH="0" baseline="0" dirty="0">
                <a:ln>
                  <a:noFill/>
                </a:ln>
                <a:solidFill>
                  <a:srgbClr val="C00000"/>
                </a:solidFill>
                <a:effectLst/>
                <a:latin typeface="Arial" panose="020B0604020202020204" pitchFamily="34" charset="0"/>
              </a:rPr>
              <a:t>:</a:t>
            </a:r>
            <a:r>
              <a:rPr kumimoji="0" lang="en-US" altLang="en-US" sz="2000" b="0" i="0" u="none" strike="noStrike" cap="none" normalizeH="0" baseline="0" dirty="0">
                <a:ln>
                  <a:noFill/>
                </a:ln>
                <a:solidFill>
                  <a:schemeClr val="tx1"/>
                </a:solidFill>
                <a:effectLst/>
                <a:latin typeface="Arial" panose="020B0604020202020204" pitchFamily="34" charset="0"/>
              </a:rPr>
              <a:t> Bhutan (~41,000 MW) &amp; Nepal (~83,000 MW) exceed domestic demand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rgbClr val="C00000"/>
                </a:solidFill>
                <a:effectLst/>
                <a:latin typeface="Arial" panose="020B0604020202020204" pitchFamily="34" charset="0"/>
              </a:rPr>
              <a:t>Energy Deficit Countries</a:t>
            </a:r>
            <a:r>
              <a:rPr kumimoji="0" lang="en-US" altLang="en-US" sz="2000" b="0" i="0" u="none" strike="noStrike" cap="none" normalizeH="0" baseline="0" dirty="0">
                <a:ln>
                  <a:noFill/>
                </a:ln>
                <a:solidFill>
                  <a:srgbClr val="C00000"/>
                </a:solidFill>
                <a:effectLst/>
                <a:latin typeface="Arial" panose="020B0604020202020204" pitchFamily="34" charset="0"/>
              </a:rPr>
              <a:t>:</a:t>
            </a:r>
            <a:r>
              <a:rPr kumimoji="0" lang="en-US" altLang="en-US" sz="2000" b="0" i="0" u="none" strike="noStrike" cap="none" normalizeH="0" baseline="0" dirty="0">
                <a:ln>
                  <a:noFill/>
                </a:ln>
                <a:solidFill>
                  <a:schemeClr val="tx1"/>
                </a:solidFill>
                <a:effectLst/>
                <a:latin typeface="Arial" panose="020B0604020202020204" pitchFamily="34" charset="0"/>
              </a:rPr>
              <a:t> Bangladesh &amp; Maldives have limited renewable options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rgbClr val="C00000"/>
                </a:solidFill>
                <a:effectLst/>
                <a:latin typeface="Arial" panose="020B0604020202020204" pitchFamily="34" charset="0"/>
              </a:rPr>
              <a:t>Regional Energy Hub</a:t>
            </a:r>
            <a:r>
              <a:rPr kumimoji="0" lang="en-US" altLang="en-US" sz="2000" b="0" i="0" u="none" strike="noStrike" cap="none" normalizeH="0" baseline="0" dirty="0">
                <a:ln>
                  <a:noFill/>
                </a:ln>
                <a:solidFill>
                  <a:srgbClr val="C00000"/>
                </a:solidFill>
                <a:effectLst/>
                <a:latin typeface="Arial" panose="020B0604020202020204" pitchFamily="34" charset="0"/>
              </a:rPr>
              <a:t>:</a:t>
            </a:r>
            <a:r>
              <a:rPr kumimoji="0" lang="en-US" altLang="en-US" sz="2000" b="0" i="0" u="none" strike="noStrike" cap="none" normalizeH="0" baseline="0" dirty="0">
                <a:ln>
                  <a:noFill/>
                </a:ln>
                <a:solidFill>
                  <a:schemeClr val="tx1"/>
                </a:solidFill>
                <a:effectLst/>
                <a:latin typeface="Arial" panose="020B0604020202020204" pitchFamily="34" charset="0"/>
              </a:rPr>
              <a:t> India has massive solar (750,000 MW) &amp; wind (302,000 MW) potential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rgbClr val="C00000"/>
                </a:solidFill>
                <a:effectLst/>
                <a:latin typeface="Arial" panose="020B0604020202020204" pitchFamily="34" charset="0"/>
              </a:rPr>
              <a:t>Complementary Resources</a:t>
            </a:r>
            <a:r>
              <a:rPr kumimoji="0" lang="en-US" altLang="en-US" sz="2000" b="0" i="0" u="none" strike="noStrike" cap="none" normalizeH="0" baseline="0" dirty="0">
                <a:ln>
                  <a:noFill/>
                </a:ln>
                <a:solidFill>
                  <a:srgbClr val="C00000"/>
                </a:solidFill>
                <a:effectLst/>
                <a:latin typeface="Arial" panose="020B0604020202020204" pitchFamily="34" charset="0"/>
              </a:rPr>
              <a:t>:</a:t>
            </a:r>
            <a:r>
              <a:rPr kumimoji="0" lang="en-US" altLang="en-US" sz="2000" b="0" i="0" u="none" strike="noStrike" cap="none" normalizeH="0" baseline="0" dirty="0">
                <a:ln>
                  <a:noFill/>
                </a:ln>
                <a:solidFill>
                  <a:schemeClr val="tx1"/>
                </a:solidFill>
                <a:effectLst/>
                <a:latin typeface="Arial" panose="020B0604020202020204" pitchFamily="34" charset="0"/>
              </a:rPr>
              <a:t> Sri Lanka adds wind (20,000 MW) &amp; strong solar generation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b="1" dirty="0">
                <a:latin typeface="Arial" panose="020B0604020202020204" pitchFamily="34" charset="0"/>
              </a:rPr>
              <a:t>B</a:t>
            </a:r>
            <a:r>
              <a:rPr kumimoji="0" lang="en-US" altLang="en-US" sz="2000" b="1" i="0" u="none" strike="noStrike" cap="none" normalizeH="0" baseline="0" dirty="0">
                <a:ln>
                  <a:noFill/>
                </a:ln>
                <a:solidFill>
                  <a:schemeClr val="tx1"/>
                </a:solidFill>
                <a:effectLst/>
                <a:latin typeface="Arial" panose="020B0604020202020204" pitchFamily="34" charset="0"/>
              </a:rPr>
              <a:t>alances</a:t>
            </a:r>
            <a:r>
              <a:rPr kumimoji="0" lang="en-US" altLang="en-US" sz="2000" b="0" i="0" u="none" strike="noStrike" cap="none" normalizeH="0" baseline="0" dirty="0">
                <a:ln>
                  <a:noFill/>
                </a:ln>
                <a:solidFill>
                  <a:schemeClr val="tx1"/>
                </a:solidFill>
                <a:effectLst/>
                <a:latin typeface="Arial" panose="020B0604020202020204" pitchFamily="34" charset="0"/>
              </a:rPr>
              <a:t> solar &amp; wind variability with hydropower </a:t>
            </a:r>
          </a:p>
        </p:txBody>
      </p:sp>
    </p:spTree>
    <p:extLst>
      <p:ext uri="{BB962C8B-B14F-4D97-AF65-F5344CB8AC3E}">
        <p14:creationId xmlns:p14="http://schemas.microsoft.com/office/powerpoint/2010/main" val="3213640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2FC0B-47B6-95ED-FA7A-23F08B87CE00}"/>
              </a:ext>
            </a:extLst>
          </p:cNvPr>
          <p:cNvSpPr>
            <a:spLocks noGrp="1"/>
          </p:cNvSpPr>
          <p:nvPr>
            <p:ph type="title"/>
          </p:nvPr>
        </p:nvSpPr>
        <p:spPr>
          <a:xfrm>
            <a:off x="140524" y="88679"/>
            <a:ext cx="10515600" cy="517112"/>
          </a:xfrm>
          <a:solidFill>
            <a:schemeClr val="accent5">
              <a:lumMod val="60000"/>
              <a:lumOff val="40000"/>
            </a:schemeClr>
          </a:solidFill>
        </p:spPr>
        <p:txBody>
          <a:bodyPr>
            <a:normAutofit/>
          </a:bodyPr>
          <a:lstStyle/>
          <a:p>
            <a:r>
              <a:rPr lang="en-US" sz="2400" b="1" dirty="0"/>
              <a:t>Electricity import of Bangladesh from India</a:t>
            </a:r>
            <a:endParaRPr lang="en-IN" sz="2400" b="1" dirty="0"/>
          </a:p>
        </p:txBody>
      </p:sp>
      <p:graphicFrame>
        <p:nvGraphicFramePr>
          <p:cNvPr id="4" name="Chart 3">
            <a:extLst>
              <a:ext uri="{FF2B5EF4-FFF2-40B4-BE49-F238E27FC236}">
                <a16:creationId xmlns:a16="http://schemas.microsoft.com/office/drawing/2014/main" id="{E4E75162-64A4-C966-370F-94B5A7D52731}"/>
              </a:ext>
            </a:extLst>
          </p:cNvPr>
          <p:cNvGraphicFramePr>
            <a:graphicFrameLocks/>
          </p:cNvGraphicFramePr>
          <p:nvPr>
            <p:extLst>
              <p:ext uri="{D42A27DB-BD31-4B8C-83A1-F6EECF244321}">
                <p14:modId xmlns:p14="http://schemas.microsoft.com/office/powerpoint/2010/main" val="3824590039"/>
              </p:ext>
            </p:extLst>
          </p:nvPr>
        </p:nvGraphicFramePr>
        <p:xfrm>
          <a:off x="232410" y="760021"/>
          <a:ext cx="5586499" cy="5725244"/>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1">
            <a:extLst>
              <a:ext uri="{FF2B5EF4-FFF2-40B4-BE49-F238E27FC236}">
                <a16:creationId xmlns:a16="http://schemas.microsoft.com/office/drawing/2014/main" id="{D55458A3-B513-522C-D103-1EA84F5A7260}"/>
              </a:ext>
            </a:extLst>
          </p:cNvPr>
          <p:cNvSpPr>
            <a:spLocks noChangeArrowheads="1"/>
          </p:cNvSpPr>
          <p:nvPr/>
        </p:nvSpPr>
        <p:spPr bwMode="auto">
          <a:xfrm>
            <a:off x="6096000" y="1166842"/>
            <a:ext cx="5795159"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India–Bangladesh power trade began in </a:t>
            </a:r>
            <a:r>
              <a:rPr kumimoji="0" lang="en-US" altLang="en-US" sz="2400" b="1" i="0" u="none" strike="noStrike" cap="none" normalizeH="0" baseline="0" dirty="0">
                <a:ln>
                  <a:noFill/>
                </a:ln>
                <a:solidFill>
                  <a:schemeClr val="tx1"/>
                </a:solidFill>
                <a:effectLst/>
                <a:latin typeface="Arial" panose="020B0604020202020204" pitchFamily="34" charset="0"/>
              </a:rPr>
              <a:t>2013</a:t>
            </a:r>
            <a:r>
              <a:rPr kumimoji="0" lang="en-US" altLang="en-US" sz="2400" b="0" i="0" u="none" strike="noStrike" cap="none" normalizeH="0" baseline="0" dirty="0">
                <a:ln>
                  <a:noFill/>
                </a:ln>
                <a:solidFill>
                  <a:schemeClr val="tx1"/>
                </a:solidFill>
                <a:effectLst/>
                <a:latin typeface="Arial" panose="020B0604020202020204" pitchFamily="34" charset="0"/>
              </a:rPr>
              <a:t> with the commissioning of the </a:t>
            </a:r>
            <a:r>
              <a:rPr kumimoji="0" lang="en-US" altLang="en-US" sz="2400" b="1" i="0" u="none" strike="noStrike" cap="none" normalizeH="0" baseline="0" dirty="0" err="1">
                <a:ln>
                  <a:noFill/>
                </a:ln>
                <a:solidFill>
                  <a:srgbClr val="C00000"/>
                </a:solidFill>
                <a:effectLst/>
                <a:latin typeface="Arial" panose="020B0604020202020204" pitchFamily="34" charset="0"/>
              </a:rPr>
              <a:t>Baherampur</a:t>
            </a:r>
            <a:r>
              <a:rPr kumimoji="0" lang="en-US" altLang="en-US" sz="2400" b="1" i="0" u="none" strike="noStrike" cap="none" normalizeH="0" baseline="0" dirty="0">
                <a:ln>
                  <a:noFill/>
                </a:ln>
                <a:solidFill>
                  <a:srgbClr val="C00000"/>
                </a:solidFill>
                <a:effectLst/>
                <a:latin typeface="Arial" panose="020B0604020202020204" pitchFamily="34" charset="0"/>
              </a:rPr>
              <a:t>–</a:t>
            </a:r>
            <a:r>
              <a:rPr kumimoji="0" lang="en-US" altLang="en-US" sz="2400" b="1" i="0" u="none" strike="noStrike" cap="none" normalizeH="0" baseline="0" dirty="0" err="1">
                <a:ln>
                  <a:noFill/>
                </a:ln>
                <a:solidFill>
                  <a:srgbClr val="C00000"/>
                </a:solidFill>
                <a:effectLst/>
                <a:latin typeface="Arial" panose="020B0604020202020204" pitchFamily="34" charset="0"/>
              </a:rPr>
              <a:t>Bheramara</a:t>
            </a:r>
            <a:r>
              <a:rPr kumimoji="0" lang="en-US" altLang="en-US" sz="2400" b="1" i="0" u="none" strike="noStrike" cap="none" normalizeH="0" baseline="0" dirty="0">
                <a:ln>
                  <a:noFill/>
                </a:ln>
                <a:solidFill>
                  <a:srgbClr val="C00000"/>
                </a:solidFill>
                <a:effectLst/>
                <a:latin typeface="Arial" panose="020B0604020202020204" pitchFamily="34" charset="0"/>
              </a:rPr>
              <a:t> HVDC interconnection</a:t>
            </a:r>
            <a:r>
              <a:rPr kumimoji="0" lang="en-US" altLang="en-US" sz="2400" b="0" i="0" u="none" strike="noStrike" cap="none" normalizeH="0" baseline="0" dirty="0">
                <a:ln>
                  <a:noFill/>
                </a:ln>
                <a:solidFill>
                  <a:srgbClr val="C00000"/>
                </a:solidFill>
                <a:effectLst/>
                <a:latin typeface="Arial" panose="020B0604020202020204" pitchFamily="34" charset="0"/>
              </a:rPr>
              <a:t>.</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India now exports </a:t>
            </a:r>
            <a:r>
              <a:rPr kumimoji="0" lang="en-US" altLang="en-US" sz="2400" b="1" i="0" u="none" strike="noStrike" cap="none" normalizeH="0" baseline="0" dirty="0">
                <a:ln>
                  <a:noFill/>
                </a:ln>
                <a:solidFill>
                  <a:srgbClr val="C00000"/>
                </a:solidFill>
                <a:effectLst/>
                <a:latin typeface="Arial" panose="020B0604020202020204" pitchFamily="34" charset="0"/>
              </a:rPr>
              <a:t>over 1,000 MW of electricity</a:t>
            </a:r>
            <a:r>
              <a:rPr kumimoji="0" lang="en-US" altLang="en-US" sz="2400" b="0" i="0" u="none" strike="noStrike" cap="none" normalizeH="0" baseline="0" dirty="0">
                <a:ln>
                  <a:noFill/>
                </a:ln>
                <a:solidFill>
                  <a:srgbClr val="C00000"/>
                </a:solidFill>
                <a:effectLst/>
                <a:latin typeface="Arial" panose="020B0604020202020204" pitchFamily="34" charset="0"/>
              </a:rPr>
              <a:t> </a:t>
            </a:r>
            <a:r>
              <a:rPr kumimoji="0" lang="en-US" altLang="en-US" sz="2400" b="0" i="0" u="none" strike="noStrike" cap="none" normalizeH="0" baseline="0" dirty="0">
                <a:ln>
                  <a:noFill/>
                </a:ln>
                <a:solidFill>
                  <a:schemeClr val="tx1"/>
                </a:solidFill>
                <a:effectLst/>
                <a:latin typeface="Arial" panose="020B0604020202020204" pitchFamily="34" charset="0"/>
              </a:rPr>
              <a:t>to Bangladesh, making it one of the largest cross-border power flows in South Asia.</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This trade has improved </a:t>
            </a:r>
            <a:r>
              <a:rPr kumimoji="0" lang="en-US" altLang="en-US" sz="2400" b="1" i="0" u="none" strike="noStrike" cap="none" normalizeH="0" baseline="0" dirty="0">
                <a:ln>
                  <a:noFill/>
                </a:ln>
                <a:solidFill>
                  <a:schemeClr val="tx1"/>
                </a:solidFill>
                <a:effectLst/>
                <a:latin typeface="Arial" panose="020B0604020202020204" pitchFamily="34" charset="0"/>
              </a:rPr>
              <a:t>energy reliability in Bangladesh</a:t>
            </a:r>
            <a:r>
              <a:rPr kumimoji="0" lang="en-US" altLang="en-US" sz="2400" b="0" i="0" u="none" strike="noStrike" cap="none" normalizeH="0" baseline="0" dirty="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3826577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6CBB7-95D1-DE87-2A12-129D7D56E2DE}"/>
              </a:ext>
            </a:extLst>
          </p:cNvPr>
          <p:cNvSpPr>
            <a:spLocks noGrp="1"/>
          </p:cNvSpPr>
          <p:nvPr>
            <p:ph type="title"/>
          </p:nvPr>
        </p:nvSpPr>
        <p:spPr>
          <a:xfrm>
            <a:off x="0" y="4057"/>
            <a:ext cx="10515600" cy="521723"/>
          </a:xfrm>
          <a:solidFill>
            <a:schemeClr val="accent2"/>
          </a:solidFill>
        </p:spPr>
        <p:txBody>
          <a:bodyPr>
            <a:normAutofit/>
          </a:bodyPr>
          <a:lstStyle/>
          <a:p>
            <a:r>
              <a:rPr lang="en-US" sz="2800" b="1" dirty="0"/>
              <a:t>Export and Import of Electricity between Bhutan and India</a:t>
            </a:r>
            <a:endParaRPr lang="en-IN" sz="2800" b="1" dirty="0"/>
          </a:p>
        </p:txBody>
      </p:sp>
      <p:graphicFrame>
        <p:nvGraphicFramePr>
          <p:cNvPr id="6" name="Chart 5">
            <a:extLst>
              <a:ext uri="{FF2B5EF4-FFF2-40B4-BE49-F238E27FC236}">
                <a16:creationId xmlns:a16="http://schemas.microsoft.com/office/drawing/2014/main" id="{33FC0F0F-C552-4B66-F457-041071E2EC78}"/>
              </a:ext>
            </a:extLst>
          </p:cNvPr>
          <p:cNvGraphicFramePr>
            <a:graphicFrameLocks/>
          </p:cNvGraphicFramePr>
          <p:nvPr>
            <p:extLst>
              <p:ext uri="{D42A27DB-BD31-4B8C-83A1-F6EECF244321}">
                <p14:modId xmlns:p14="http://schemas.microsoft.com/office/powerpoint/2010/main" val="1406771787"/>
              </p:ext>
            </p:extLst>
          </p:nvPr>
        </p:nvGraphicFramePr>
        <p:xfrm>
          <a:off x="186691" y="605790"/>
          <a:ext cx="5231130" cy="5943599"/>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1">
            <a:extLst>
              <a:ext uri="{FF2B5EF4-FFF2-40B4-BE49-F238E27FC236}">
                <a16:creationId xmlns:a16="http://schemas.microsoft.com/office/drawing/2014/main" id="{A37E93A3-4D76-B910-ECC3-8EF13120119C}"/>
              </a:ext>
            </a:extLst>
          </p:cNvPr>
          <p:cNvSpPr>
            <a:spLocks noChangeArrowheads="1"/>
          </p:cNvSpPr>
          <p:nvPr/>
        </p:nvSpPr>
        <p:spPr bwMode="auto">
          <a:xfrm>
            <a:off x="5589270" y="612844"/>
            <a:ext cx="641604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Cross-border power trade between India and Bhutan began in the 1960s.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Expanded significantly with major hydropower projects like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Chukha</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(1986), Tala (2007), and </a:t>
            </a:r>
            <a:r>
              <a:rPr kumimoji="0" lang="en-US" altLang="en-US" sz="1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Mangdechhu</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(2019).</a:t>
            </a:r>
            <a:endParaRPr lang="en-US" altLang="en-US" dirty="0">
              <a:latin typeface="Arial" panose="020B0604020202020204" pitchFamily="34" charset="0"/>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India imports the majority of Bhutan’s electricity output, forming one of the most successful long-term cross-border clean energy partnerships in South Asia.</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r>
              <a:rPr lang="en-US" dirty="0">
                <a:latin typeface="Arial" panose="020B0604020202020204" pitchFamily="34" charset="0"/>
                <a:cs typeface="Arial" panose="020B0604020202020204" pitchFamily="34" charset="0"/>
              </a:rPr>
              <a:t>Bhutan export electricity to India during </a:t>
            </a:r>
            <a:r>
              <a:rPr lang="en-US" b="1" dirty="0">
                <a:latin typeface="Arial" panose="020B0604020202020204" pitchFamily="34" charset="0"/>
                <a:cs typeface="Arial" panose="020B0604020202020204" pitchFamily="34" charset="0"/>
              </a:rPr>
              <a:t>June–September (monsoon)</a:t>
            </a:r>
            <a:r>
              <a:rPr lang="en-US" dirty="0">
                <a:latin typeface="Arial" panose="020B0604020202020204" pitchFamily="34" charset="0"/>
                <a:cs typeface="Arial" panose="020B0604020202020204" pitchFamily="34" charset="0"/>
              </a:rPr>
              <a:t> when hydropower generation is high and domestic demand is low.</a:t>
            </a:r>
          </a:p>
          <a:p>
            <a:pPr marL="285750" lvl="0" indent="-285750" eaLnBrk="0" fontAlgn="base" hangingPunct="0">
              <a:spcBef>
                <a:spcPct val="0"/>
              </a:spcBef>
              <a:spcAft>
                <a:spcPct val="0"/>
              </a:spcAft>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r>
              <a:rPr lang="en-US" dirty="0">
                <a:latin typeface="Arial" panose="020B0604020202020204" pitchFamily="34" charset="0"/>
                <a:cs typeface="Arial" panose="020B0604020202020204" pitchFamily="34" charset="0"/>
              </a:rPr>
              <a:t>Imports from India during </a:t>
            </a:r>
            <a:r>
              <a:rPr lang="en-US" b="1" dirty="0">
                <a:latin typeface="Arial" panose="020B0604020202020204" pitchFamily="34" charset="0"/>
                <a:cs typeface="Arial" panose="020B0604020202020204" pitchFamily="34" charset="0"/>
              </a:rPr>
              <a:t>December–March (dry season)</a:t>
            </a:r>
            <a:r>
              <a:rPr lang="en-US" dirty="0">
                <a:latin typeface="Arial" panose="020B0604020202020204" pitchFamily="34" charset="0"/>
                <a:cs typeface="Arial" panose="020B0604020202020204" pitchFamily="34" charset="0"/>
              </a:rPr>
              <a:t> due to reduced river flows and high DAEMAND.</a:t>
            </a:r>
          </a:p>
          <a:p>
            <a:pPr marL="285750" lvl="0" indent="-285750" eaLnBrk="0" fontAlgn="base" hangingPunct="0">
              <a:spcBef>
                <a:spcPct val="0"/>
              </a:spcBef>
              <a:spcAft>
                <a:spcPct val="0"/>
              </a:spcAft>
              <a:buFont typeface="Arial" panose="020B0604020202020204" pitchFamily="34" charset="0"/>
              <a:buChar char="•"/>
            </a:pP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285750" lvl="0" indent="-285750" eaLnBrk="0" fontAlgn="base" hangingPunct="0">
              <a:spcBef>
                <a:spcPct val="0"/>
              </a:spcBef>
              <a:spcAft>
                <a:spcPct val="0"/>
              </a:spcAft>
              <a:buFont typeface="Arial" panose="020B0604020202020204" pitchFamily="34" charset="0"/>
              <a:buChar char="•"/>
            </a:pPr>
            <a:r>
              <a:rPr lang="en-US" altLang="en-US" dirty="0">
                <a:latin typeface="Arial" panose="020B0604020202020204" pitchFamily="34" charset="0"/>
                <a:cs typeface="Arial" panose="020B0604020202020204" pitchFamily="34" charset="0"/>
              </a:rPr>
              <a:t>In Recent Years electricity demand in Bhutan has increased exponentially, therefore the electricity import has also increased from India in recent years.</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6386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04B5A-8C12-F5D6-2C70-A180C9D512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975E92-F01B-B72E-16EB-FCDBCDBF7748}"/>
              </a:ext>
            </a:extLst>
          </p:cNvPr>
          <p:cNvSpPr>
            <a:spLocks noGrp="1"/>
          </p:cNvSpPr>
          <p:nvPr>
            <p:ph type="title"/>
          </p:nvPr>
        </p:nvSpPr>
        <p:spPr>
          <a:xfrm>
            <a:off x="83820" y="90408"/>
            <a:ext cx="10515600" cy="663575"/>
          </a:xfrm>
          <a:solidFill>
            <a:schemeClr val="accent2"/>
          </a:solidFill>
        </p:spPr>
        <p:txBody>
          <a:bodyPr>
            <a:normAutofit/>
          </a:bodyPr>
          <a:lstStyle/>
          <a:p>
            <a:r>
              <a:rPr lang="en-US" sz="3200" b="1" dirty="0"/>
              <a:t>Export and Import of Electricity between Nepal and India</a:t>
            </a:r>
            <a:endParaRPr lang="en-IN" sz="3200" b="1" dirty="0"/>
          </a:p>
        </p:txBody>
      </p:sp>
      <p:graphicFrame>
        <p:nvGraphicFramePr>
          <p:cNvPr id="3" name="Chart 2">
            <a:extLst>
              <a:ext uri="{FF2B5EF4-FFF2-40B4-BE49-F238E27FC236}">
                <a16:creationId xmlns:a16="http://schemas.microsoft.com/office/drawing/2014/main" id="{3BFDAE78-7934-9351-5017-BAB4E30ED93B}"/>
              </a:ext>
            </a:extLst>
          </p:cNvPr>
          <p:cNvGraphicFramePr>
            <a:graphicFrameLocks/>
          </p:cNvGraphicFramePr>
          <p:nvPr>
            <p:extLst>
              <p:ext uri="{D42A27DB-BD31-4B8C-83A1-F6EECF244321}">
                <p14:modId xmlns:p14="http://schemas.microsoft.com/office/powerpoint/2010/main" val="3191728699"/>
              </p:ext>
            </p:extLst>
          </p:nvPr>
        </p:nvGraphicFramePr>
        <p:xfrm>
          <a:off x="83820" y="902970"/>
          <a:ext cx="5661660" cy="586462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21707872-EBC6-C599-E0FD-07BE3EED1291}"/>
              </a:ext>
            </a:extLst>
          </p:cNvPr>
          <p:cNvSpPr txBox="1"/>
          <p:nvPr/>
        </p:nvSpPr>
        <p:spPr>
          <a:xfrm>
            <a:off x="6096000" y="1602156"/>
            <a:ext cx="5934891" cy="4093428"/>
          </a:xfrm>
          <a:prstGeom prst="rect">
            <a:avLst/>
          </a:prstGeom>
          <a:noFill/>
        </p:spPr>
        <p:txBody>
          <a:bodyPr wrap="square">
            <a:spAutoFit/>
          </a:bodyPr>
          <a:lstStyle/>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Electricity Trade between India and Nepal is also Seasonal in Nature.</a:t>
            </a:r>
          </a:p>
          <a:p>
            <a:pPr marL="285750" indent="-28575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India has set a long-term target to import around </a:t>
            </a:r>
            <a:r>
              <a:rPr lang="en-US" sz="2000" b="1" dirty="0">
                <a:latin typeface="Arial" panose="020B0604020202020204" pitchFamily="34" charset="0"/>
                <a:cs typeface="Arial" panose="020B0604020202020204" pitchFamily="34" charset="0"/>
              </a:rPr>
              <a:t>10,000 MW of electricity from Nepal</a:t>
            </a:r>
            <a:r>
              <a:rPr lang="en-US" sz="2000" dirty="0">
                <a:latin typeface="Arial" panose="020B0604020202020204" pitchFamily="34" charset="0"/>
                <a:cs typeface="Arial" panose="020B0604020202020204" pitchFamily="34" charset="0"/>
              </a:rPr>
              <a:t>, primarily through hydropower projects that will supply surplus clean energy to India.</a:t>
            </a:r>
            <a:endParaRPr lang="en-IN"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In </a:t>
            </a:r>
            <a:r>
              <a:rPr lang="en-IN" sz="2000" b="1" dirty="0">
                <a:latin typeface="Arial" panose="020B0604020202020204" pitchFamily="34" charset="0"/>
                <a:cs typeface="Arial" panose="020B0604020202020204" pitchFamily="34" charset="0"/>
              </a:rPr>
              <a:t>2023</a:t>
            </a:r>
            <a:r>
              <a:rPr lang="en-IN" sz="2000" dirty="0">
                <a:latin typeface="Arial" panose="020B0604020202020204" pitchFamily="34" charset="0"/>
                <a:cs typeface="Arial" panose="020B0604020202020204" pitchFamily="34" charset="0"/>
              </a:rPr>
              <a:t>, Nepal–India–Bangladesh operationalized a trilateral power trade framework enabling Nepal to export surplus hydropower to Bangladesh via India’s transmission network</a:t>
            </a:r>
          </a:p>
        </p:txBody>
      </p:sp>
    </p:spTree>
    <p:extLst>
      <p:ext uri="{BB962C8B-B14F-4D97-AF65-F5344CB8AC3E}">
        <p14:creationId xmlns:p14="http://schemas.microsoft.com/office/powerpoint/2010/main" val="36363006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1062</TotalTime>
  <Words>1554</Words>
  <Application>Microsoft Office PowerPoint</Application>
  <PresentationFormat>Widescreen</PresentationFormat>
  <Paragraphs>350</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Times New Roman</vt:lpstr>
      <vt:lpstr>Wingdings</vt:lpstr>
      <vt:lpstr>Office Theme</vt:lpstr>
      <vt:lpstr>Electricity Trade, Economic Growth and Digital Divide</vt:lpstr>
      <vt:lpstr>Background</vt:lpstr>
      <vt:lpstr>Total Installed Power Generating Capacity in South Asia by Source in 2023</vt:lpstr>
      <vt:lpstr>PowerPoint Presentation</vt:lpstr>
      <vt:lpstr>Cross-Border Power Trade Potential</vt:lpstr>
      <vt:lpstr>Resource Complementarity </vt:lpstr>
      <vt:lpstr>Electricity import of Bangladesh from India</vt:lpstr>
      <vt:lpstr>Export and Import of Electricity between Bhutan and India</vt:lpstr>
      <vt:lpstr>Export and Import of Electricity between Nepal and India</vt:lpstr>
      <vt:lpstr>PowerPoint Presentation</vt:lpstr>
      <vt:lpstr>IRADE Model</vt:lpstr>
      <vt:lpstr>Key findings of the study for Nepal</vt:lpstr>
      <vt:lpstr>Trade among BBIN countries</vt:lpstr>
      <vt:lpstr>Digital Divide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Irade Irade</dc:creator>
  <cp:lastModifiedBy>Kirit PArikh</cp:lastModifiedBy>
  <cp:revision>22</cp:revision>
  <dcterms:created xsi:type="dcterms:W3CDTF">2026-04-15T11:56:02Z</dcterms:created>
  <dcterms:modified xsi:type="dcterms:W3CDTF">2026-04-23T09:21:35Z</dcterms:modified>
</cp:coreProperties>
</file>